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notesSlides/notesSlide18.xml" ContentType="application/vnd.openxmlformats-officedocument.presentationml.notesSlide+xml"/>
  <Override PartName="/ppt/tags/tag34.xml" ContentType="application/vnd.openxmlformats-officedocument.presentationml.tags+xml"/>
  <Override PartName="/ppt/notesSlides/notesSlide19.xml" ContentType="application/vnd.openxmlformats-officedocument.presentationml.notesSlide+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notesSlides/notesSlide23.xml" ContentType="application/vnd.openxmlformats-officedocument.presentationml.notesSlide+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tags/tag41.xml" ContentType="application/vnd.openxmlformats-officedocument.presentationml.tags+xml"/>
  <Override PartName="/ppt/notesSlides/notesSlide26.xml" ContentType="application/vnd.openxmlformats-officedocument.presentationml.notesSlide+xml"/>
  <Override PartName="/ppt/tags/tag42.xml" ContentType="application/vnd.openxmlformats-officedocument.presentationml.tags+xml"/>
  <Override PartName="/ppt/notesSlides/notesSlide27.xml" ContentType="application/vnd.openxmlformats-officedocument.presentationml.notesSlide+xml"/>
  <Override PartName="/ppt/tags/tag43.xml" ContentType="application/vnd.openxmlformats-officedocument.presentationml.tags+xml"/>
  <Override PartName="/ppt/notesSlides/notesSlide28.xml" ContentType="application/vnd.openxmlformats-officedocument.presentationml.notesSlide+xml"/>
  <Override PartName="/ppt/tags/tag44.xml" ContentType="application/vnd.openxmlformats-officedocument.presentationml.tags+xml"/>
  <Override PartName="/ppt/notesSlides/notesSlide29.xml" ContentType="application/vnd.openxmlformats-officedocument.presentationml.notesSlide+xml"/>
  <Override PartName="/ppt/tags/tag45.xml" ContentType="application/vnd.openxmlformats-officedocument.presentationml.tags+xml"/>
  <Override PartName="/ppt/notesSlides/notesSlide30.xml" ContentType="application/vnd.openxmlformats-officedocument.presentationml.notesSlide+xml"/>
  <Override PartName="/ppt/tags/tag46.xml" ContentType="application/vnd.openxmlformats-officedocument.presentationml.tags+xml"/>
  <Override PartName="/ppt/notesSlides/notesSlide31.xml" ContentType="application/vnd.openxmlformats-officedocument.presentationml.notesSlide+xml"/>
  <Override PartName="/ppt/tags/tag47.xml" ContentType="application/vnd.openxmlformats-officedocument.presentationml.tags+xml"/>
  <Override PartName="/ppt/notesSlides/notesSlide32.xml" ContentType="application/vnd.openxmlformats-officedocument.presentationml.notesSlide+xml"/>
  <Override PartName="/ppt/tags/tag48.xml" ContentType="application/vnd.openxmlformats-officedocument.presentationml.tags+xml"/>
  <Override PartName="/ppt/notesSlides/notesSlide33.xml" ContentType="application/vnd.openxmlformats-officedocument.presentationml.notesSlide+xml"/>
  <Override PartName="/ppt/tags/tag49.xml" ContentType="application/vnd.openxmlformats-officedocument.presentationml.tags+xml"/>
  <Override PartName="/ppt/notesSlides/notesSlide34.xml" ContentType="application/vnd.openxmlformats-officedocument.presentationml.notesSlide+xml"/>
  <Override PartName="/ppt/tags/tag50.xml" ContentType="application/vnd.openxmlformats-officedocument.presentationml.tags+xml"/>
  <Override PartName="/ppt/notesSlides/notesSlide35.xml" ContentType="application/vnd.openxmlformats-officedocument.presentationml.notesSlide+xml"/>
  <Override PartName="/ppt/tags/tag51.xml" ContentType="application/vnd.openxmlformats-officedocument.presentationml.tags+xml"/>
  <Override PartName="/ppt/notesSlides/notesSlide36.xml" ContentType="application/vnd.openxmlformats-officedocument.presentationml.notesSlide+xml"/>
  <Override PartName="/ppt/tags/tag52.xml" ContentType="application/vnd.openxmlformats-officedocument.presentationml.tags+xml"/>
  <Override PartName="/ppt/notesSlides/notesSlide37.xml" ContentType="application/vnd.openxmlformats-officedocument.presentationml.notesSlide+xml"/>
  <Override PartName="/ppt/tags/tag53.xml" ContentType="application/vnd.openxmlformats-officedocument.presentationml.tags+xml"/>
  <Override PartName="/ppt/notesSlides/notesSlide38.xml" ContentType="application/vnd.openxmlformats-officedocument.presentationml.notesSlide+xml"/>
  <Override PartName="/ppt/tags/tag54.xml" ContentType="application/vnd.openxmlformats-officedocument.presentationml.tags+xml"/>
  <Override PartName="/ppt/notesSlides/notesSlide39.xml" ContentType="application/vnd.openxmlformats-officedocument.presentationml.notesSlide+xml"/>
  <Override PartName="/ppt/tags/tag55.xml" ContentType="application/vnd.openxmlformats-officedocument.presentationml.tags+xml"/>
  <Override PartName="/ppt/notesSlides/notesSlide40.xml" ContentType="application/vnd.openxmlformats-officedocument.presentationml.notesSlide+xml"/>
  <Override PartName="/ppt/tags/tag56.xml" ContentType="application/vnd.openxmlformats-officedocument.presentationml.tags+xml"/>
  <Override PartName="/ppt/notesSlides/notesSlide41.xml" ContentType="application/vnd.openxmlformats-officedocument.presentationml.notesSlide+xml"/>
  <Override PartName="/ppt/tags/tag57.xml" ContentType="application/vnd.openxmlformats-officedocument.presentationml.tags+xml"/>
  <Override PartName="/ppt/notesSlides/notesSlide42.xml" ContentType="application/vnd.openxmlformats-officedocument.presentationml.notesSlide+xml"/>
  <Override PartName="/ppt/tags/tag58.xml" ContentType="application/vnd.openxmlformats-officedocument.presentationml.tags+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4"/>
  </p:sldMasterIdLst>
  <p:notesMasterIdLst>
    <p:notesMasterId r:id="rId48"/>
  </p:notesMasterIdLst>
  <p:sldIdLst>
    <p:sldId id="256" r:id="rId5"/>
    <p:sldId id="266" r:id="rId6"/>
    <p:sldId id="267" r:id="rId7"/>
    <p:sldId id="269" r:id="rId8"/>
    <p:sldId id="270" r:id="rId9"/>
    <p:sldId id="271" r:id="rId10"/>
    <p:sldId id="272" r:id="rId11"/>
    <p:sldId id="294" r:id="rId12"/>
    <p:sldId id="295" r:id="rId13"/>
    <p:sldId id="274" r:id="rId14"/>
    <p:sldId id="275" r:id="rId15"/>
    <p:sldId id="277" r:id="rId16"/>
    <p:sldId id="278" r:id="rId17"/>
    <p:sldId id="279" r:id="rId18"/>
    <p:sldId id="280" r:id="rId19"/>
    <p:sldId id="282" r:id="rId20"/>
    <p:sldId id="281" r:id="rId21"/>
    <p:sldId id="283" r:id="rId22"/>
    <p:sldId id="284" r:id="rId23"/>
    <p:sldId id="285" r:id="rId24"/>
    <p:sldId id="286" r:id="rId25"/>
    <p:sldId id="287" r:id="rId26"/>
    <p:sldId id="288" r:id="rId27"/>
    <p:sldId id="300" r:id="rId28"/>
    <p:sldId id="301" r:id="rId29"/>
    <p:sldId id="291" r:id="rId30"/>
    <p:sldId id="292" r:id="rId31"/>
    <p:sldId id="293" r:id="rId32"/>
    <p:sldId id="296" r:id="rId33"/>
    <p:sldId id="297" r:id="rId34"/>
    <p:sldId id="298" r:id="rId35"/>
    <p:sldId id="302" r:id="rId36"/>
    <p:sldId id="303" r:id="rId37"/>
    <p:sldId id="305" r:id="rId38"/>
    <p:sldId id="306" r:id="rId39"/>
    <p:sldId id="307" r:id="rId40"/>
    <p:sldId id="308" r:id="rId41"/>
    <p:sldId id="309" r:id="rId42"/>
    <p:sldId id="310" r:id="rId43"/>
    <p:sldId id="311" r:id="rId44"/>
    <p:sldId id="312" r:id="rId45"/>
    <p:sldId id="313" r:id="rId46"/>
    <p:sldId id="314" r:id="rId47"/>
  </p:sldIdLst>
  <p:sldSz cx="9144000" cy="6858000" type="screen4x3"/>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24"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DFDA"/>
    <a:srgbClr val="14293B"/>
    <a:srgbClr val="3C6889"/>
    <a:srgbClr val="F78C43"/>
    <a:srgbClr val="1C1C1C"/>
    <a:srgbClr val="1F9946"/>
    <a:srgbClr val="9EBDD6"/>
    <a:srgbClr val="FEFEFE"/>
    <a:srgbClr val="FBFCFD"/>
    <a:srgbClr val="E4ED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86" autoAdjust="0"/>
    <p:restoredTop sz="65350" autoAdjust="0"/>
  </p:normalViewPr>
  <p:slideViewPr>
    <p:cSldViewPr snapToGrid="0" snapToObjects="1">
      <p:cViewPr varScale="1">
        <p:scale>
          <a:sx n="71" d="100"/>
          <a:sy n="71" d="100"/>
        </p:scale>
        <p:origin x="2634" y="54"/>
      </p:cViewPr>
      <p:guideLst>
        <p:guide orient="horz" pos="3624"/>
        <p:guide pos="2880"/>
      </p:guideLst>
    </p:cSldViewPr>
  </p:slideViewPr>
  <p:notesTextViewPr>
    <p:cViewPr>
      <p:scale>
        <a:sx n="3" d="2"/>
        <a:sy n="3" d="2"/>
      </p:scale>
      <p:origin x="0" y="0"/>
    </p:cViewPr>
  </p:notesTextViewPr>
  <p:sorterViewPr>
    <p:cViewPr>
      <p:scale>
        <a:sx n="100" d="100"/>
        <a:sy n="100" d="100"/>
      </p:scale>
      <p:origin x="0" y="-32046"/>
    </p:cViewPr>
  </p:sorterViewPr>
  <p:notesViewPr>
    <p:cSldViewPr snapToGrid="0" snapToObjects="1" showGuides="1">
      <p:cViewPr varScale="1">
        <p:scale>
          <a:sx n="113" d="100"/>
          <a:sy n="113" d="100"/>
        </p:scale>
        <p:origin x="2106" y="12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22236F-E469-DE41-A565-3AD060A00D04}" type="datetimeFigureOut">
              <a:rPr lang="en-US" smtClean="0"/>
              <a:t>6/23/2017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42B15E-7617-9E4C-BFD3-2DD1AB1421A6}" type="slidenum">
              <a:rPr lang="en-US" smtClean="0"/>
              <a:t>‹#›</a:t>
            </a:fld>
            <a:endParaRPr lang="en-US"/>
          </a:p>
        </p:txBody>
      </p:sp>
    </p:spTree>
    <p:extLst>
      <p:ext uri="{BB962C8B-B14F-4D97-AF65-F5344CB8AC3E}">
        <p14:creationId xmlns:p14="http://schemas.microsoft.com/office/powerpoint/2010/main" val="3851205420"/>
      </p:ext>
    </p:extLst>
  </p:cSld>
  <p:clrMap bg1="lt1" tx1="dk1" bg2="lt2" tx2="dk2" accent1="accent1" accent2="accent2" accent3="accent3" accent4="accent4" accent5="accent5" accent6="accent6" hlink="hlink" folHlink="folHlink"/>
  <p:notesStyle>
    <a:lvl1pPr marL="0" algn="l" defTabSz="4572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914400" algn="l" defTabSz="457200"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371600" algn="l" defTabSz="457200"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1828800" algn="l" defTabSz="457200"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1</a:t>
            </a:fld>
            <a:endParaRPr lang="en-US"/>
          </a:p>
        </p:txBody>
      </p:sp>
    </p:spTree>
    <p:extLst>
      <p:ext uri="{BB962C8B-B14F-4D97-AF65-F5344CB8AC3E}">
        <p14:creationId xmlns:p14="http://schemas.microsoft.com/office/powerpoint/2010/main" val="2254031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400" b="1" i="1" kern="1200" dirty="0">
                <a:solidFill>
                  <a:schemeClr val="tx1"/>
                </a:solidFill>
                <a:effectLst/>
                <a:latin typeface="Arial" panose="020B0604020202020204" pitchFamily="34" charset="0"/>
                <a:ea typeface="+mn-ea"/>
                <a:cs typeface="Arial" panose="020B0604020202020204" pitchFamily="34" charset="0"/>
              </a:rPr>
              <a:t>&lt;Total</a:t>
            </a:r>
            <a:r>
              <a:rPr lang="en-US" sz="1400" b="1" i="1" kern="1200" baseline="0" dirty="0">
                <a:solidFill>
                  <a:schemeClr val="tx1"/>
                </a:solidFill>
                <a:effectLst/>
                <a:latin typeface="Arial" panose="020B0604020202020204" pitchFamily="34" charset="0"/>
                <a:ea typeface="+mn-ea"/>
                <a:cs typeface="Arial" panose="020B0604020202020204" pitchFamily="34" charset="0"/>
              </a:rPr>
              <a:t> Clicks: 4&gt; </a:t>
            </a:r>
            <a:r>
              <a:rPr lang="en-US" sz="1400" b="1" i="1" u="none" strike="noStrike" kern="1200" baseline="0" dirty="0">
                <a:solidFill>
                  <a:schemeClr val="tx1"/>
                </a:solidFill>
                <a:effectLst/>
                <a:latin typeface="Arial" panose="020B0604020202020204" pitchFamily="34" charset="0"/>
                <a:ea typeface="+mn-ea"/>
                <a:cs typeface="Arial" panose="020B0604020202020204" pitchFamily="34" charset="0"/>
              </a:rPr>
              <a:t>I</a:t>
            </a: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dentify the appropriate level of safety; then utilize the most cost effective methods available to achieve it.  </a:t>
            </a:r>
          </a:p>
          <a:p>
            <a:pPr rtl="0"/>
            <a:endParaRPr lang="en-US" sz="1400" b="1"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All of this leads us to the real question:  How much is enough?</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We can probably agree that a sports arena seating 50,000 fans needs a higher level of protection than a remote, unoccupied telephone switching station, but how much more? </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How much do they cost? And which layers are most effective?</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&lt;2&gt;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Each fire protection feature creates another layer of protection. Combining several layers of safety will usually have a cumulative effect, both in the level of safety and in cost. Quantifying those effects may be extraordinarily difficult.</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&lt;3&gt;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On the other end of the spectrum, can we have too many layers? Will some fire protection layers interfere with the facility’s operation? What will they cost?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All of these considerations should be taken into account when developing or evaluating the overall fire safety scheme for the facility.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&lt;4&gt;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 goal is to identify the appropriate level of safety; then utilize the most cost effective methods available to achieve it.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While our model codes and standards have definitive, prescriptive requirements to achieve a particular level of safety, there may be alternative, equal or superior methods to achieve an equivalent level of safety. </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10</a:t>
            </a:fld>
            <a:endParaRPr lang="en-US"/>
          </a:p>
        </p:txBody>
      </p:sp>
    </p:spTree>
    <p:extLst>
      <p:ext uri="{BB962C8B-B14F-4D97-AF65-F5344CB8AC3E}">
        <p14:creationId xmlns:p14="http://schemas.microsoft.com/office/powerpoint/2010/main" val="4152701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kern="1200" dirty="0">
                <a:solidFill>
                  <a:schemeClr val="tx1"/>
                </a:solidFill>
                <a:effectLst/>
                <a:latin typeface="Arial" panose="020B0604020202020204" pitchFamily="34" charset="0"/>
                <a:ea typeface="+mn-ea"/>
                <a:cs typeface="Arial" panose="020B0604020202020204" pitchFamily="34" charset="0"/>
              </a:rPr>
              <a:t>&lt;Total</a:t>
            </a:r>
            <a:r>
              <a:rPr lang="en-US" sz="1400" b="1" i="1" kern="1200" baseline="0" dirty="0">
                <a:solidFill>
                  <a:schemeClr val="tx1"/>
                </a:solidFill>
                <a:effectLst/>
                <a:latin typeface="Arial" panose="020B0604020202020204" pitchFamily="34" charset="0"/>
                <a:ea typeface="+mn-ea"/>
                <a:cs typeface="Arial" panose="020B0604020202020204" pitchFamily="34" charset="0"/>
              </a:rPr>
              <a:t> Clicks: 3&gt; Models adapted for fire risk analysis.</a:t>
            </a:r>
            <a:endParaRPr lang="en-US" sz="1400" b="1" i="0" u="none" strike="noStrike" kern="1200" baseline="0" dirty="0">
              <a:solidFill>
                <a:schemeClr val="tx1"/>
              </a:solidFill>
              <a:latin typeface="Arial" panose="020B0604020202020204" pitchFamily="34" charset="0"/>
              <a:ea typeface="+mn-ea"/>
              <a:cs typeface="Arial" panose="020B0604020202020204" pitchFamily="34" charset="0"/>
            </a:endParaRP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There are a number of models that can be adapted to fire risk analysis; two models that are used in other industries include quantitative risk analysis and process hazard analysis.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Process hazard analysis is widely used in assessing risks to manufacturing or hazardous processes; and </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quantitative risk analysis used in many fields, including the financial markets.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&lt;2&gt;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LOPA, which is the acronym for Layers of Protection Analysis, is one of the tools used in process hazard analysis that can be modified for use in fire risk analysis.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&lt;3&gt;</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A simpler method than LOPA is fire risk indexing. In this model, values are assigned to various protection components (layers), and some have pass/fail criteria based upon the overall score of a given facility.</a:t>
            </a:r>
            <a:endParaRPr lang="en-US" sz="1400" b="1" i="0" u="none" strike="noStrike" kern="1200" baseline="0" dirty="0">
              <a:solidFill>
                <a:schemeClr val="tx1"/>
              </a:solidFill>
              <a:latin typeface="Arial" panose="020B0604020202020204" pitchFamily="34" charset="0"/>
              <a:ea typeface="+mn-ea"/>
              <a:cs typeface="Arial" panose="020B0604020202020204" pitchFamily="34" charset="0"/>
            </a:endParaRP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We will focus on LOPA and Fire Risk Indexing in this presentation. </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11</a:t>
            </a:fld>
            <a:endParaRPr lang="en-US"/>
          </a:p>
        </p:txBody>
      </p:sp>
    </p:spTree>
    <p:extLst>
      <p:ext uri="{BB962C8B-B14F-4D97-AF65-F5344CB8AC3E}">
        <p14:creationId xmlns:p14="http://schemas.microsoft.com/office/powerpoint/2010/main" val="3376472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kern="1200" dirty="0">
                <a:solidFill>
                  <a:schemeClr val="tx1"/>
                </a:solidFill>
                <a:effectLst/>
                <a:latin typeface="Arial" panose="020B0604020202020204" pitchFamily="34" charset="0"/>
                <a:ea typeface="+mn-ea"/>
                <a:cs typeface="Arial" panose="020B0604020202020204" pitchFamily="34" charset="0"/>
              </a:rPr>
              <a:t>&lt;Total</a:t>
            </a:r>
            <a:r>
              <a:rPr lang="en-US" sz="1400" b="1" i="1" kern="1200" baseline="0" dirty="0">
                <a:solidFill>
                  <a:schemeClr val="tx1"/>
                </a:solidFill>
                <a:effectLst/>
                <a:latin typeface="Arial" panose="020B0604020202020204" pitchFamily="34" charset="0"/>
                <a:ea typeface="+mn-ea"/>
                <a:cs typeface="Arial" panose="020B0604020202020204" pitchFamily="34" charset="0"/>
              </a:rPr>
              <a:t> Clicks: 4&gt; LOPA process.</a:t>
            </a:r>
            <a:endParaRPr lang="en-US" sz="1400" b="1" i="0" u="none" strike="noStrike" kern="1200" baseline="0" dirty="0">
              <a:solidFill>
                <a:schemeClr val="tx1"/>
              </a:solidFill>
              <a:latin typeface="Arial" panose="020B0604020202020204" pitchFamily="34" charset="0"/>
              <a:ea typeface="+mn-ea"/>
              <a:cs typeface="Arial" panose="020B0604020202020204" pitchFamily="34" charset="0"/>
            </a:endParaRP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LOPA is fairly complex. Many times it uses fault tree analysis and other mathematical models to determine failure rates for components and systems. The results of these exercises are as good as the professionals conducting the exercise, and can be very accurate and enlightening.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LOPA works by </a:t>
            </a: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Identifying the protection components, or layers</a:t>
            </a: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&lt;2&gt;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Assessing the value of each. </a:t>
            </a: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&lt;3&gt;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Then, it evaluates the synergistic effects of the layers to decide the overall value of the protection system.  </a:t>
            </a: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&lt;4&gt;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Finally, LOPA compares the value of protection system to the acceptable level of risk for the building.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While we’ve mostly focused on the protection layers that inhibit fire growth or suppress a fire after it starts, another critical part of the analysis is the mitigation techniques that are built into the building, for example, arc fault interrupters and high limit switches on equipment. All of this must be considered to gain a clear picture of the risk. </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12</a:t>
            </a:fld>
            <a:endParaRPr lang="en-US"/>
          </a:p>
        </p:txBody>
      </p:sp>
    </p:spTree>
    <p:extLst>
      <p:ext uri="{BB962C8B-B14F-4D97-AF65-F5344CB8AC3E}">
        <p14:creationId xmlns:p14="http://schemas.microsoft.com/office/powerpoint/2010/main" val="2233141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kern="1200" dirty="0">
                <a:solidFill>
                  <a:schemeClr val="tx1"/>
                </a:solidFill>
                <a:effectLst/>
                <a:latin typeface="Arial" panose="020B0604020202020204" pitchFamily="34" charset="0"/>
                <a:ea typeface="+mn-ea"/>
                <a:cs typeface="Arial" panose="020B0604020202020204" pitchFamily="34" charset="0"/>
              </a:rPr>
              <a:t>&lt;Total</a:t>
            </a:r>
            <a:r>
              <a:rPr lang="en-US" sz="1400" b="1" i="1" kern="1200" baseline="0" dirty="0">
                <a:solidFill>
                  <a:schemeClr val="tx1"/>
                </a:solidFill>
                <a:effectLst/>
                <a:latin typeface="Arial" panose="020B0604020202020204" pitchFamily="34" charset="0"/>
                <a:ea typeface="+mn-ea"/>
                <a:cs typeface="Arial" panose="020B0604020202020204" pitchFamily="34" charset="0"/>
              </a:rPr>
              <a:t> Clicks: 5&gt; Fire Risk Indexing capabilities.</a:t>
            </a:r>
            <a:endParaRPr lang="en-US" sz="1400" b="1" i="0" u="none" strike="noStrike" kern="1200" baseline="0" dirty="0">
              <a:solidFill>
                <a:schemeClr val="tx1"/>
              </a:solidFill>
              <a:latin typeface="Arial" panose="020B0604020202020204" pitchFamily="34" charset="0"/>
              <a:ea typeface="+mn-ea"/>
              <a:cs typeface="Arial" panose="020B0604020202020204" pitchFamily="34" charset="0"/>
            </a:endParaRP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Because of the degree of complexity attached to LOPA, fire risk indexing models have been developed. These models are far simpler, and provide a level of analysis that is acceptable for most projects.</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Fire risk indexing uses performance as its guide for assessing risks. Typically, the tool contains set values for different layers of protection. </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&lt;2&gt;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These values have been developed by experts in the field through a lot of evaluation and discussion, and are usually accepted as being relatively accurate predictors of performance.</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&lt;3&gt;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While the indexing tools are easier to use because the values are already provided, they aren’t able to evaluate </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&lt;4&gt;</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 synergistic effects of the different layers as well as some other, more complex models.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 most widely used fire risk indexing models are NFPA 101A, and Chapter 14 of the International Existing Building Code.</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13</a:t>
            </a:fld>
            <a:endParaRPr lang="en-US"/>
          </a:p>
        </p:txBody>
      </p:sp>
    </p:spTree>
    <p:extLst>
      <p:ext uri="{BB962C8B-B14F-4D97-AF65-F5344CB8AC3E}">
        <p14:creationId xmlns:p14="http://schemas.microsoft.com/office/powerpoint/2010/main" val="1497050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kern="1200" dirty="0">
                <a:solidFill>
                  <a:schemeClr val="tx1"/>
                </a:solidFill>
                <a:effectLst/>
                <a:latin typeface="Arial" panose="020B0604020202020204" pitchFamily="34" charset="0"/>
                <a:ea typeface="+mn-ea"/>
                <a:cs typeface="Arial" panose="020B0604020202020204" pitchFamily="34" charset="0"/>
              </a:rPr>
              <a:t>&lt;Total</a:t>
            </a:r>
            <a:r>
              <a:rPr lang="en-US" sz="1400" b="1" i="1" kern="1200" baseline="0" dirty="0">
                <a:solidFill>
                  <a:schemeClr val="tx1"/>
                </a:solidFill>
                <a:effectLst/>
                <a:latin typeface="Arial" panose="020B0604020202020204" pitchFamily="34" charset="0"/>
                <a:ea typeface="+mn-ea"/>
                <a:cs typeface="Arial" panose="020B0604020202020204" pitchFamily="34" charset="0"/>
              </a:rPr>
              <a:t> Clicks: 4&gt; Safety layering in codes and standards.</a:t>
            </a:r>
            <a:endParaRPr lang="en-US" sz="1400" b="1" i="0" u="none" strike="noStrike" kern="1200" baseline="0" dirty="0">
              <a:solidFill>
                <a:schemeClr val="tx1"/>
              </a:solidFill>
              <a:latin typeface="Arial" panose="020B0604020202020204" pitchFamily="34" charset="0"/>
              <a:ea typeface="+mn-ea"/>
              <a:cs typeface="Arial" panose="020B0604020202020204" pitchFamily="34" charset="0"/>
            </a:endParaRP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Codes and standards use safety layering in their design.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For instance, a warehouse with high-piled combustible storage may be required to provide smoke removal or smoke and heat vents, add draft curtains, add sprinklers, and add firefighter and fire apparatus access. These are all separate and distinct layers of protection, and together, they provide the level of safety envisioned by those authoring the code.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 codes and standards development process, however, doesn’t provide for a thorough risk assessment before adding or deleting requirements; this is especially problematic when one industry promotes the use of one layer at the expense of another to make the new regulation more cost effective.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During code development, many take a quick guess at risk assessment. More scientific methods would be welcome.  Take our warehouse scenario, for example. </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&lt;2&gt;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Some believe that smoke and heat vents have a detrimental effect on the operation of sprinklers, but if the sprinklers don’t operate effectively, interior fire suppression operations may be impossible without the vents.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&lt;3&gt;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These issues have been debated frequently in the code development arena, but little scientific evidence from fire testing or other methods has been made available to the decision makers.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&lt;4&gt;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Codes and standards are intended to establish the minimum level of safeguards for buildings and facilities. Some communities will add requirements to make them safer, and a few will remove requirements that they believe are unnecessary. </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14</a:t>
            </a:fld>
            <a:endParaRPr lang="en-US"/>
          </a:p>
        </p:txBody>
      </p:sp>
    </p:spTree>
    <p:extLst>
      <p:ext uri="{BB962C8B-B14F-4D97-AF65-F5344CB8AC3E}">
        <p14:creationId xmlns:p14="http://schemas.microsoft.com/office/powerpoint/2010/main" val="3139019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kern="1200" dirty="0">
                <a:solidFill>
                  <a:schemeClr val="tx1"/>
                </a:solidFill>
                <a:effectLst/>
                <a:latin typeface="Arial" panose="020B0604020202020204" pitchFamily="34" charset="0"/>
                <a:ea typeface="+mn-ea"/>
                <a:cs typeface="Arial" panose="020B0604020202020204" pitchFamily="34" charset="0"/>
              </a:rPr>
              <a:t>&lt;Total</a:t>
            </a:r>
            <a:r>
              <a:rPr lang="en-US" sz="1400" b="1" i="1" kern="1200" baseline="0" dirty="0">
                <a:solidFill>
                  <a:schemeClr val="tx1"/>
                </a:solidFill>
                <a:effectLst/>
                <a:latin typeface="Arial" panose="020B0604020202020204" pitchFamily="34" charset="0"/>
                <a:ea typeface="+mn-ea"/>
                <a:cs typeface="Arial" panose="020B0604020202020204" pitchFamily="34" charset="0"/>
              </a:rPr>
              <a:t> Clicks: 4&gt; Safety layering in codes and standards.</a:t>
            </a:r>
            <a:endParaRPr lang="en-US" sz="1400" b="1" i="0" u="none" strike="noStrike" kern="1200" baseline="0" dirty="0">
              <a:solidFill>
                <a:schemeClr val="tx1"/>
              </a:solidFill>
              <a:latin typeface="Arial" panose="020B0604020202020204" pitchFamily="34" charset="0"/>
              <a:ea typeface="+mn-ea"/>
              <a:cs typeface="Arial" panose="020B0604020202020204" pitchFamily="34" charset="0"/>
            </a:endParaRP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So let’s look more closely at the safety layering concept and our codes.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Layers of safety can be divided into four general categories: prevention, activation, active suppression, and passive prevention.</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b="1" i="0" u="sng" strike="noStrike" kern="1200" baseline="0" dirty="0">
                <a:solidFill>
                  <a:schemeClr val="tx1"/>
                </a:solidFill>
                <a:latin typeface="Arial" panose="020B0604020202020204" pitchFamily="34" charset="0"/>
                <a:ea typeface="+mn-ea"/>
                <a:cs typeface="Arial" panose="020B0604020202020204" pitchFamily="34" charset="0"/>
              </a:rPr>
              <a:t>Prevention</a:t>
            </a: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Prevention layers prevent a fire from starting. Prevention is always the best outcome; a couple of the layers that contribute to prevention include arc fault interrupters and the isolation of ignition sources.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&lt;2&gt; </a:t>
            </a:r>
            <a:r>
              <a:rPr lang="en-US" sz="1400" b="1" i="0" u="sng" strike="noStrike" kern="1200" baseline="0" dirty="0">
                <a:solidFill>
                  <a:schemeClr val="tx1"/>
                </a:solidFill>
                <a:latin typeface="Arial" panose="020B0604020202020204" pitchFamily="34" charset="0"/>
                <a:ea typeface="+mn-ea"/>
                <a:cs typeface="Arial" panose="020B0604020202020204" pitchFamily="34" charset="0"/>
              </a:rPr>
              <a:t>Activation</a:t>
            </a: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Activation layers require human intervention to </a:t>
            </a:r>
            <a:r>
              <a:rPr lang="en-US" sz="1400" b="0" i="1" u="none" strike="noStrike" kern="1200" baseline="0" dirty="0">
                <a:solidFill>
                  <a:schemeClr val="tx1"/>
                </a:solidFill>
                <a:latin typeface="Arial" panose="020B0604020202020204" pitchFamily="34" charset="0"/>
                <a:ea typeface="+mn-ea"/>
                <a:cs typeface="Arial" panose="020B0604020202020204" pitchFamily="34" charset="0"/>
              </a:rPr>
              <a:t>activate</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 fire protection features. Features requiring human intervention include portable fire extinguishers, manual fire alarm systems, and similar features.</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&lt;3&gt; </a:t>
            </a:r>
            <a:r>
              <a:rPr lang="en-US" sz="1400" b="1" i="0" u="sng" strike="noStrike" kern="1200" baseline="0" dirty="0">
                <a:solidFill>
                  <a:schemeClr val="tx1"/>
                </a:solidFill>
                <a:latin typeface="Arial" panose="020B0604020202020204" pitchFamily="34" charset="0"/>
                <a:ea typeface="+mn-ea"/>
                <a:cs typeface="Arial" panose="020B0604020202020204" pitchFamily="34" charset="0"/>
              </a:rPr>
              <a:t>Active Suppression</a:t>
            </a: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Active suppression layers </a:t>
            </a:r>
            <a:r>
              <a:rPr lang="en-US" sz="1400" b="0" i="1" u="none" strike="noStrike" kern="1200" baseline="0" dirty="0">
                <a:solidFill>
                  <a:schemeClr val="tx1"/>
                </a:solidFill>
                <a:latin typeface="Arial" panose="020B0604020202020204" pitchFamily="34" charset="0"/>
                <a:ea typeface="+mn-ea"/>
                <a:cs typeface="Arial" panose="020B0604020202020204" pitchFamily="34" charset="0"/>
              </a:rPr>
              <a:t>actively</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 prevent the fire from spreading. Active fire protection refers to automatic fire suppression systems, including sprinklers, kitchen hood systems, automatic fire alarm systems, automatic closing fire doors, etc.  Active systems are very effective, but require regular maintenance to ensure that they will operate as intended.</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&lt;4&gt; </a:t>
            </a:r>
            <a:r>
              <a:rPr lang="en-US" sz="1400" b="1" i="0" u="sng" strike="noStrike" kern="1200" baseline="0" dirty="0">
                <a:solidFill>
                  <a:schemeClr val="tx1"/>
                </a:solidFill>
                <a:latin typeface="Arial" panose="020B0604020202020204" pitchFamily="34" charset="0"/>
                <a:ea typeface="+mn-ea"/>
                <a:cs typeface="Arial" panose="020B0604020202020204" pitchFamily="34" charset="0"/>
              </a:rPr>
              <a:t>Passive Prevention</a:t>
            </a: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Passive prevention layers </a:t>
            </a:r>
            <a:r>
              <a:rPr lang="en-US" sz="1400" b="0" i="1" u="none" strike="noStrike" kern="1200" baseline="0" dirty="0">
                <a:solidFill>
                  <a:schemeClr val="tx1"/>
                </a:solidFill>
                <a:latin typeface="Arial" panose="020B0604020202020204" pitchFamily="34" charset="0"/>
                <a:ea typeface="+mn-ea"/>
                <a:cs typeface="Arial" panose="020B0604020202020204" pitchFamily="34" charset="0"/>
              </a:rPr>
              <a:t>passively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prevent the fire from spreading. Passive fire protection includes rated construction, fire barriers, fire walls, and other construction features that do not require mechanical or human intervention to perform their function. It also includes distance requirements, implemented to ensure that buildings are constructed at a safe distance from one another. These features have proven very effective, but require regular inspection to be sure that they haven’t been compromised.</a:t>
            </a:r>
          </a:p>
          <a:p>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15</a:t>
            </a:fld>
            <a:endParaRPr lang="en-US"/>
          </a:p>
        </p:txBody>
      </p:sp>
    </p:spTree>
    <p:extLst>
      <p:ext uri="{BB962C8B-B14F-4D97-AF65-F5344CB8AC3E}">
        <p14:creationId xmlns:p14="http://schemas.microsoft.com/office/powerpoint/2010/main" val="1053266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2&gt; Fire safety layering questions to consider. </a:t>
            </a:r>
          </a:p>
          <a:p>
            <a:pPr rtl="0"/>
            <a:endParaRPr lang="en-US" sz="1400" b="0" i="1"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If we consider general safety requirements, some of the issues might be:</a:t>
            </a: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Where can I store hazardous materials? </a:t>
            </a: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Can I store them next to ignition sources? </a:t>
            </a: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How many hazardous materials can I have in a room?</a:t>
            </a: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What quantity of flammable liquids can I place in a container? </a:t>
            </a: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Do I need to secure that compressed gas cylinder?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&lt;2&gt;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We also must consider components associated with means of egress:</a:t>
            </a: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Which way do the exit doors need to swing? </a:t>
            </a: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Do I need panic hardware? </a:t>
            </a: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Do I need exit signs? </a:t>
            </a: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Do I need egress lighting? </a:t>
            </a: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Can I utilize delayed egress? </a:t>
            </a: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What’s my travel distance?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Fire detection systems are another safeguard that can go into a building. Fire detection systems are going to detect a fire and provide for early warning along with the fire alarm system which will provide the early warning giving people more chance to safely egress the building.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And with fire suppression, we’re actually going to fight the fire automatically as people are exiting the building, providing protection to the occupants, providing a limitation on the size and spread of the fire with our suppression systems.</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 Fire resistive separations separate one occupancy from another, or one use from another, or one floor from another. Fire resistive construction assists in limiting the fire spread in a building.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Are there other safeguards that provide additional layers of safety in the code? Absolutely. There are many, such as interior finishes on wall surfaces: what’s the flame spread rating. So not only are we looking at what’s the fire rating of the wall, what’s flame spread rating on the covering on that wall? So we’re looking at many things in the code dealing with additional layers of fire safety in a building.</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16</a:t>
            </a:fld>
            <a:endParaRPr lang="en-US"/>
          </a:p>
        </p:txBody>
      </p:sp>
    </p:spTree>
    <p:extLst>
      <p:ext uri="{BB962C8B-B14F-4D97-AF65-F5344CB8AC3E}">
        <p14:creationId xmlns:p14="http://schemas.microsoft.com/office/powerpoint/2010/main" val="3100430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3&gt; IBC Layers of protection.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To illustrate how this concept works, let’s examine the layers of protection of an office building required by the International Existing Building Code.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We begin with a 4,000 square foot office building, and apply Type VB construction to it. Type VB is the least restrictive building type: if you can build it, and make it stand up, you can use it. Since this building is 4000 square feet, the building is allowed an occupant load of 40. An occupant load of 40 requires one exit.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Yet, if we compare that to a larger office building, such as one with 20,000 square feet, the type of construction would need to be enhanced to a greater fire resistance level, Type VA. The occupant load increases to 200, which requires two exits and fire sprinklers.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When we increased our building size, we added additional exiting, increased the fire resistance level of the type of construction, and added fire sprinklers. These additional layers of protection are required because of the increase in size and the increase in the number of people in the building.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&lt;2&gt;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Now consider a two-story 50,000 square foot office building. It applies Type IIIA construction. This building allows us to have an occupant load of 500. As a result, this building requires three exits, a fire sprinkler system, and a fire alarm system.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When we compare the 4,000 square foot office building to the 50,000 square foot office building we see that, both are used for the same purpose: an office, but we’ve increased the fire resistance rating of the construction and the number of exits, we’ve added fire sprinklers, and we’ve added a fire alarm system. All of those are layers of protection added to the building.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&lt;3&gt;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As the size of the facility changes, the risks change. Each additional layer of protection is added to mitigate that increased risk.</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17</a:t>
            </a:fld>
            <a:endParaRPr lang="en-US"/>
          </a:p>
        </p:txBody>
      </p:sp>
    </p:spTree>
    <p:extLst>
      <p:ext uri="{BB962C8B-B14F-4D97-AF65-F5344CB8AC3E}">
        <p14:creationId xmlns:p14="http://schemas.microsoft.com/office/powerpoint/2010/main" val="3989321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3&gt; Layers of protection in the International Fire Code.</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Consider the layers of protection in the International Fire Code. A great example is Class II combustible liquids.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What are the fire safety features that would be associated with Class II combustible liquids?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For up to 120 gallons, the fire safety requirements are that it needs to be in an approved storage container in an approved location – so, the basic building features are considered adequate if the liquids are properly stored.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If storage of up to 240 gallons is needed, fire sprinklers can be provided and the increase is allowed.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&lt;2&gt;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We can also add an additional layer of protection in the form of approved flammable liquid storage cabinets. Now the allowed quantity increases to 480 gallons.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&lt;3&gt;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If more than 480 gallons is needed, separate fire compartments, called control areas, can be built to gain another increase. Each control area can now have up to 480 gallons, and a building is allowed up to four control areas, for a total of 1920 gallons of Class II liquid.   We haven’t changed the classification of this building, and we’ve gone from 120 gallons to 1920 gallons by adding several layers of protection.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&lt;5&gt;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Beyond 1920 gallons, the code would require the building to be a Group H occupancy, which has even more protection requirements. </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18</a:t>
            </a:fld>
            <a:endParaRPr lang="en-US"/>
          </a:p>
        </p:txBody>
      </p:sp>
    </p:spTree>
    <p:extLst>
      <p:ext uri="{BB962C8B-B14F-4D97-AF65-F5344CB8AC3E}">
        <p14:creationId xmlns:p14="http://schemas.microsoft.com/office/powerpoint/2010/main" val="216122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1&gt; LOPA outcomes.</a:t>
            </a:r>
          </a:p>
          <a:p>
            <a:pPr rtl="0"/>
            <a:endParaRPr lang="en-US" sz="1400" b="1"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 LOPA analysis is specific to hazard scenarios. As we previously discussed, it should always be based upon a specific desired outcome – that is, if we don’t know where we’re going, how do we know when we’ve arrived?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And while the LOPA analysis may or may not assign a specific value to a protection layer, it does consider the effect of each layer and the combined value of the overall protection scheme. The analysis should clearly show that the total value of the layers will lead to the desired outcome should a fire or other disaster occur.</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19</a:t>
            </a:fld>
            <a:endParaRPr lang="en-US"/>
          </a:p>
        </p:txBody>
      </p:sp>
    </p:spTree>
    <p:extLst>
      <p:ext uri="{BB962C8B-B14F-4D97-AF65-F5344CB8AC3E}">
        <p14:creationId xmlns:p14="http://schemas.microsoft.com/office/powerpoint/2010/main" val="768555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&lt;Total</a:t>
            </a:r>
            <a:r>
              <a:rPr lang="en-US" sz="1200" b="1" i="1" kern="1200" baseline="0" dirty="0">
                <a:solidFill>
                  <a:schemeClr val="tx1"/>
                </a:solidFill>
                <a:effectLst/>
                <a:latin typeface="+mn-lt"/>
                <a:ea typeface="+mn-ea"/>
                <a:cs typeface="+mn-cs"/>
              </a:rPr>
              <a:t> Clicks: 2&gt; </a:t>
            </a:r>
            <a:r>
              <a:rPr lang="en-US" sz="1200" b="1" i="1" kern="1200" dirty="0">
                <a:solidFill>
                  <a:schemeClr val="tx1"/>
                </a:solidFill>
                <a:effectLst/>
                <a:latin typeface="+mn-lt"/>
                <a:ea typeface="+mn-ea"/>
                <a:cs typeface="+mn-cs"/>
              </a:rPr>
              <a:t>Overview</a:t>
            </a:r>
            <a:r>
              <a:rPr lang="en-US" sz="1200" b="1" i="1" kern="1200" baseline="0" dirty="0">
                <a:solidFill>
                  <a:schemeClr val="tx1"/>
                </a:solidFill>
                <a:effectLst/>
                <a:latin typeface="+mn-lt"/>
                <a:ea typeface="+mn-ea"/>
                <a:cs typeface="+mn-cs"/>
              </a:rPr>
              <a:t> of the course content.</a:t>
            </a:r>
          </a:p>
          <a:p>
            <a:endParaRPr lang="en-US" sz="1200" b="1"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Fire safety assessment and evaluations of buildings, including:</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&lt;1&gt;</a:t>
            </a:r>
            <a:r>
              <a:rPr lang="en-US" sz="1200" b="0" u="none"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methods available to conduct these evaluations: Layers of Fire Protection Analysis (LOPA)  and Fire Risk Indexing.  Each method considers the presence of layers of protection (safety layering) and evaluates the fire safety attributes of each building in relation to the risk that the occupancy presents.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&lt;3&gt;</a:t>
            </a:r>
            <a:r>
              <a:rPr lang="en-US" sz="1200" kern="1200" dirty="0">
                <a:solidFill>
                  <a:schemeClr val="tx1"/>
                </a:solidFill>
                <a:effectLst/>
                <a:latin typeface="+mn-lt"/>
                <a:ea typeface="+mn-ea"/>
                <a:cs typeface="+mn-cs"/>
              </a:rPr>
              <a:t>We’ll review two widely used methodologies for assessing existing buildings:  Chapter 14 of the International Existing Building Code (IEBC) and NFPA 101A, the guide to alternative approaches to life safety.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Each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documents provides a roadmap for the evaluation process.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2</a:t>
            </a:fld>
            <a:endParaRPr lang="en-US"/>
          </a:p>
        </p:txBody>
      </p:sp>
    </p:spTree>
    <p:extLst>
      <p:ext uri="{BB962C8B-B14F-4D97-AF65-F5344CB8AC3E}">
        <p14:creationId xmlns:p14="http://schemas.microsoft.com/office/powerpoint/2010/main" val="2314136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0&gt; NFPA and IBC’s methods in evaluating layers of protection.</a:t>
            </a:r>
          </a:p>
          <a:p>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Because of the complexity involved in LOPA, it is difficult, and nearly impossible to codify a building. Therefore, some of the codes and standards implement fire risk indexing as an alternative. Currently, NFPA 101A </a:t>
            </a:r>
            <a:r>
              <a:rPr lang="en-US" sz="1400" b="0" i="1" u="none" strike="noStrike" kern="1200" baseline="0" dirty="0">
                <a:solidFill>
                  <a:schemeClr val="tx1"/>
                </a:solidFill>
                <a:latin typeface="Arial" panose="020B0604020202020204" pitchFamily="34" charset="0"/>
                <a:ea typeface="+mn-ea"/>
                <a:cs typeface="Arial" panose="020B0604020202020204" pitchFamily="34" charset="0"/>
              </a:rPr>
              <a:t>Guide on Alternative Approaches to Life Safety</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 is an evaluation of existing buildings that utilizes a fire risk indexing process to evaluate a building’s hazards and level of life safety. Additionally, the International Existing Building Code, Chapter 14 deals specifically with performance compliance methods where a building is evaluated using a fire risk analysis based on its fire risk indexing. </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20</a:t>
            </a:fld>
            <a:endParaRPr lang="en-US"/>
          </a:p>
        </p:txBody>
      </p:sp>
    </p:spTree>
    <p:extLst>
      <p:ext uri="{BB962C8B-B14F-4D97-AF65-F5344CB8AC3E}">
        <p14:creationId xmlns:p14="http://schemas.microsoft.com/office/powerpoint/2010/main" val="3127566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0&gt; Explaining Fire Risk Indexing.</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Because there are a variety of safeguards, it can be difficult to assess a building’s fire safety in a uniform and consistent way. Fire Risk Indexing simplifies the LOPA concept by assigning values to different safety layers. ******A building is assessed in accordance with the particular indexing model, and the aggregate values of the protection layers are used to determine whether the building meets a predetermined level of safety. The two most widely used models, NFPA and IBC, attempt to include many of the various safeguards that have an impact on the level of safety.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 fire risk indexing provides a ranking method, or a scoring method, for each of the various mitigation features. Through that specific ranking or scoring, you can develop a process that is repeatable. For example, we ask six different people to assess a building using a fire risk index. The evaluation may include “is there a sprinkler system?***** Is there a fire alarm system? ******Do the exits comply with the current code?*******” A plus score or minus score for each of those components is entered on a worksheet.****** At the end of that evaluation, at the end of the survey of that building, you add up that score. ******Based on that score, the level of fire safety in that building can be established.******* One of the advantages of fire risk indexing, is that it’s repeatable. LOPA is more subjective, and because different people look at some of these issues differently, it’s likely that each analysis will result in a different outcome.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 ranking in the fire risk indexing provides the ability to develop a relative fire risk where we can compare different buildings, and it is repeatable.</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21</a:t>
            </a:fld>
            <a:endParaRPr lang="en-US"/>
          </a:p>
        </p:txBody>
      </p:sp>
    </p:spTree>
    <p:extLst>
      <p:ext uri="{BB962C8B-B14F-4D97-AF65-F5344CB8AC3E}">
        <p14:creationId xmlns:p14="http://schemas.microsoft.com/office/powerpoint/2010/main" val="3294597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2&gt; Property Protection Classification’s use of Fire Risk Indexing.</a:t>
            </a:r>
          </a:p>
          <a:p>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Fire Risk Indexing is not a new concept. It’s been around for a number of years, used by a number of industries. Probably the one you’re most familiar with is the ISO rating for home insurance – known as the Property Protection Classification. Each property is evaluated based on the fire safety attributes of a community.  </a:t>
            </a:r>
          </a:p>
          <a:p>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For instance, what are the capabilities of the fire department –available apparatus, equipment on apparatus, response times, etc.? </a:t>
            </a:r>
          </a:p>
          <a:p>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&lt;2&gt;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What is the capability of the water supply in relation to the buildings in the community?   </a:t>
            </a:r>
          </a:p>
          <a:p>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Based on all of the ISO criteria you can determine the property protection classification, which becomes a component in calculating the insurance cost for a particular building. It’s a numeric process and it is very easy to repeat, very consistent, and it works for the insurance industry. </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22</a:t>
            </a:fld>
            <a:endParaRPr lang="en-US"/>
          </a:p>
        </p:txBody>
      </p:sp>
    </p:spTree>
    <p:extLst>
      <p:ext uri="{BB962C8B-B14F-4D97-AF65-F5344CB8AC3E}">
        <p14:creationId xmlns:p14="http://schemas.microsoft.com/office/powerpoint/2010/main" val="2215623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4&gt; Glasgow Coma Scale example.</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Another valuable example of indexing is the Glasgow coma scale, widely used to determine the brain impairment associated with an accident or other brain trauma.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 “layers” in the Glasgow Coma Scale are the function of the eyes, speech, and motor skills. Each layer is assessed and given a numerical score of 1 to 6.  Once each score is tallied, they are added up to determine the level of brain impairment.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In this example, the victim opens her eyes in response to someone talking to her (a score of 3);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&lt;2&gt;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But she is not able to talk, and the sounds emanating from her are incomprehensible (a score of 2).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&lt;3&gt;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She is not able to obey commands, but will flex or withdraw to painful stimuli (a score of 4).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&lt;4&gt;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 total score of all three layers is 9, which, according to the scale, is in the “moderate” range of injury.  This evaluation meets the goals of being relatively easy to use, providing consistent results, and being highly repeatable.  These are the same goals we want to see in a fire safety indexing system.</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23</a:t>
            </a:fld>
            <a:endParaRPr lang="en-US"/>
          </a:p>
        </p:txBody>
      </p:sp>
    </p:spTree>
    <p:extLst>
      <p:ext uri="{BB962C8B-B14F-4D97-AF65-F5344CB8AC3E}">
        <p14:creationId xmlns:p14="http://schemas.microsoft.com/office/powerpoint/2010/main" val="46390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4&gt; Other Indexing applications.</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Other indexing applications include many that are used in industry:</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Dow’s Fire and Explosion Index which is one of the most common process hazard analysis indices that’s been specifically developed for the chemical and process engineering field.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 </a:t>
            </a:r>
            <a:r>
              <a:rPr lang="en-US" sz="1400" b="0" i="0" u="none" strike="noStrike" kern="1200" baseline="0" dirty="0" err="1">
                <a:solidFill>
                  <a:schemeClr val="tx1"/>
                </a:solidFill>
                <a:latin typeface="Arial" panose="020B0604020202020204" pitchFamily="34" charset="0"/>
                <a:ea typeface="+mn-ea"/>
                <a:cs typeface="Arial" panose="020B0604020202020204" pitchFamily="34" charset="0"/>
              </a:rPr>
              <a:t>Mond</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 Fire, Explosion and Toxicity Index which deals with specific material hazard factors and includes quantity factors based on inventory of material and actual storage configuration of the material.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&lt;2&gt;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There is a wood frame apartment building risk analysis which evaluates the risk assessment in existing wood frame apartment buildings.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&lt;3&gt;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A specific Fire Risk Index for Historic Buildings developed by John Watts and Marilyn Kaplan has been used to evaluate how to maintain life safety in historic buildings and still maintain the historic quality of those buildings.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&lt;4&gt;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We use indexing in wildfires. We evaluate archaeological sites. We determine fire spread indices. We do </a:t>
            </a:r>
            <a:r>
              <a:rPr lang="en-US" sz="1400" b="0" i="0" u="none" strike="noStrike" kern="1200" baseline="0" dirty="0" err="1">
                <a:solidFill>
                  <a:schemeClr val="tx1"/>
                </a:solidFill>
                <a:latin typeface="Arial" panose="020B0604020202020204" pitchFamily="34" charset="0"/>
                <a:ea typeface="+mn-ea"/>
                <a:cs typeface="Arial" panose="020B0604020202020204" pitchFamily="34" charset="0"/>
              </a:rPr>
              <a:t>wildland</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 fire planning based on indexing: what’s the slope, the temperature, the type of fuel, the wind speed and all of those criteria goes into an index to determine planning criteria for </a:t>
            </a:r>
            <a:r>
              <a:rPr lang="en-US" sz="1400" b="0" i="0" u="none" strike="noStrike" kern="1200" baseline="0" dirty="0" err="1">
                <a:solidFill>
                  <a:schemeClr val="tx1"/>
                </a:solidFill>
                <a:latin typeface="Arial" panose="020B0604020202020204" pitchFamily="34" charset="0"/>
                <a:ea typeface="+mn-ea"/>
                <a:cs typeface="Arial" panose="020B0604020202020204" pitchFamily="34" charset="0"/>
              </a:rPr>
              <a:t>wildland</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 firefighting.</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24</a:t>
            </a:fld>
            <a:endParaRPr lang="en-US"/>
          </a:p>
        </p:txBody>
      </p:sp>
    </p:spTree>
    <p:extLst>
      <p:ext uri="{BB962C8B-B14F-4D97-AF65-F5344CB8AC3E}">
        <p14:creationId xmlns:p14="http://schemas.microsoft.com/office/powerpoint/2010/main" val="1225915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4&gt; Fire safety assessment tools.</a:t>
            </a:r>
          </a:p>
          <a:p>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In addition to full-blown engineering assessments, there are widely available tools to utilize that simplify the process. When we’re looking specifically at fire safety assessments, some of the available tools include </a:t>
            </a: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code narratives, </a:t>
            </a: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&lt;2&gt;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code descriptions, </a:t>
            </a: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&lt;3&gt;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code commentary, and </a:t>
            </a: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&lt;4&gt;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handbooks that provide explanations of the requirements and provide examples and guidance on how to apply the requirements.  Checklists have been developed to review each of the layers of protection. Fire Risk Indexing provides a relatively simple mathematical analysis of the level of safety in a building. One thing all of these tools have in common is that the use of layers of protection to achieve the stated goal.</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25</a:t>
            </a:fld>
            <a:endParaRPr lang="en-US"/>
          </a:p>
        </p:txBody>
      </p:sp>
    </p:spTree>
    <p:extLst>
      <p:ext uri="{BB962C8B-B14F-4D97-AF65-F5344CB8AC3E}">
        <p14:creationId xmlns:p14="http://schemas.microsoft.com/office/powerpoint/2010/main" val="883392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1&gt; Equations in Indexing.</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Fire risk indexing is a technique for evaluating alternative fire safety configurations in existing buildings that is intended to provide a level of flexibility to the designers in order to identify the fire protections schemes that best suit the situation. </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 numerical values assigned to the indexing parameters are mathematically manipulated to create a single expression or a single result which provides the overall level of fire safety for the building.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Interestingly, in 1924, NFPA Building Exits Code was proposed at that time, and it included level of risk indexing. An excerpt from that code says the relation between the maximum number of persons on each floor shall be determined by a specific formula.  Let’s look at that formula now; it will provide a clear example of the relationship between a few different safety factors. </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26</a:t>
            </a:fld>
            <a:endParaRPr lang="en-US"/>
          </a:p>
        </p:txBody>
      </p:sp>
    </p:spTree>
    <p:extLst>
      <p:ext uri="{BB962C8B-B14F-4D97-AF65-F5344CB8AC3E}">
        <p14:creationId xmlns:p14="http://schemas.microsoft.com/office/powerpoint/2010/main" val="2824029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8&gt; Elements of the Building Exits Code Formula.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b="1" i="1"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This formula was proposed for inclusion in the Building Exits Code, which is now known as the Life Safety Code.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In this formula, </a:t>
            </a: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 </a:t>
            </a:r>
            <a:r>
              <a:rPr lang="en-US" sz="1400" b="0" i="0" u="none" strike="noStrike" kern="1200" baseline="0" dirty="0" err="1">
                <a:solidFill>
                  <a:schemeClr val="tx1"/>
                </a:solidFill>
                <a:latin typeface="Arial" panose="020B0604020202020204" pitchFamily="34" charset="0"/>
                <a:ea typeface="+mn-ea"/>
                <a:cs typeface="Arial" panose="020B0604020202020204" pitchFamily="34" charset="0"/>
              </a:rPr>
              <a:t>number,”N</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 equals the number of persons permitted on each floor above the first floor.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&lt;2&gt;</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“A” represented the number of units of stair width, where one unit equals 22 inches.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&lt;3&gt;</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And ”B”, represented the type of construction of the building. For Ordinary construction, B equals 4. For Mill or Fire Resistive construction, B would equal 5.  You can see that the type of construction and the stair width are two important factors in determining how many people are permitted above the first floor of a building.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&lt;4&gt;</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 “C” in that equation identifies the protection of vertical openings. If there were open stairs, or unenclosed stairs, the value of C would be 2. If the stairs were enclosed but there were other vertical openings that were not protected, C would equal 4.  If the stairs were enclosed and there were no other unprotected vertical openings, then C would equal 5. This factor recognizes the importance of protecting vertical openings, as fire spread is known to travel most quickly through vertical shafts.</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&lt;5&gt;</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 “D” in the equation represents automatic sprinkler protection: If the building is </a:t>
            </a:r>
            <a:r>
              <a:rPr lang="en-US" sz="1400" b="0" i="0" u="none" strike="noStrike" kern="1200" baseline="0" dirty="0" err="1">
                <a:solidFill>
                  <a:schemeClr val="tx1"/>
                </a:solidFill>
                <a:latin typeface="Arial" panose="020B0604020202020204" pitchFamily="34" charset="0"/>
                <a:ea typeface="+mn-ea"/>
                <a:cs typeface="Arial" panose="020B0604020202020204" pitchFamily="34" charset="0"/>
              </a:rPr>
              <a:t>sprinklered</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 we get a value of 2, if the building is </a:t>
            </a:r>
            <a:r>
              <a:rPr lang="en-US" sz="1400" b="0" i="0" u="none" strike="noStrike" kern="1200" baseline="0" dirty="0" err="1">
                <a:solidFill>
                  <a:schemeClr val="tx1"/>
                </a:solidFill>
                <a:latin typeface="Arial" panose="020B0604020202020204" pitchFamily="34" charset="0"/>
                <a:ea typeface="+mn-ea"/>
                <a:cs typeface="Arial" panose="020B0604020202020204" pitchFamily="34" charset="0"/>
              </a:rPr>
              <a:t>unsprinklered</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 there’s a value of 1.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&lt;6&gt;</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 “E” in the equation represented horizontal exits. If there were no horizontal exits, then E would equal 2. If there was one horizontal exit, E would equal 3. If there were 2 or more horizontal exits, E would equal 4. This factor recognizes the value of protected egress from a space.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&lt;7&gt;</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 “F” in the equation represented the risk associated with the type of occupancy. Low hazard occupancies, F would equal 3. Moderate hazard occupancies, F equals 2. And then for High hazard occupancies, F would equal 1.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&lt;8&gt;</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Finally all of those components are multiplied together and then divided by “H”. H is the height of the building measured in stories.</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As you can see from this example from 1924, fire protection professionals at the time recognized myriad layers of fire safety and rated each layer based upon their judgment of the value of that particular layer. 	</a:t>
            </a:r>
          </a:p>
          <a:p>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27</a:t>
            </a:fld>
            <a:endParaRPr lang="en-US"/>
          </a:p>
        </p:txBody>
      </p:sp>
    </p:spTree>
    <p:extLst>
      <p:ext uri="{BB962C8B-B14F-4D97-AF65-F5344CB8AC3E}">
        <p14:creationId xmlns:p14="http://schemas.microsoft.com/office/powerpoint/2010/main" val="601453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8&gt; Elements of the Building Exits Code Formula.</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Here is an example of how the formula is applied. Take the two story building we used earlier - 50,000 square feet total, 25,000 square feet per floor.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In this case, A, our units of exit width consists of two stairs. Each stair is 44 inches wide, providing two units of exit width in each stairway, so we get a total of 4 for the value of A.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&lt;2&gt;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B, the type of construction, in this case ordinary construction so enter a value of 4.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&lt;3&gt;</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C is the value for vertical openings. Assuming unenclosed stairs, which is allowed under this scenario connecting two stories in this building, would provide a value of 2 because the stairways are not within a rated shaft.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&lt;4&gt;</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D receives a value of 2 because sprinklers are installed.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&lt;5&gt;</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In this example, there are no horizontal exits, so enter a value of 2 for factor “E”.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&lt;6&gt;</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And because this is a low hazard building, enter a value of 3 for factor “F”.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&lt;7&gt;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Finally, H, the height in stories, is a value of 2 for two stories.</a:t>
            </a:r>
          </a:p>
          <a:p>
            <a:endParaRPr lang="en-US" dirty="0"/>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&lt;8&gt;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So the formula now reads: N= (4 x 4 x 2 x 2 x 2 x 3)/2 or 384 divided by 2 or 192.  This is the number of people allowed on the second floor of this building.  Again, this is a simple indexing formula created 90 years ago by experts at the time. There is still a great deal of validity in the concept, and we will be taking it to a new level soon.</a:t>
            </a: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 </a:t>
            </a:r>
          </a:p>
          <a:p>
            <a:pPr rtl="0"/>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Considering the level of safety provided, we look at what types of safeguards were included in the building. These are components of fire safety that we can use an indirect or direct measurement to determine if it is or is not provided. </a:t>
            </a: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&lt;9&gt; </a:t>
            </a: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These are often called parameters, or index parameters within the building. Similar to layers of protection, or some could actually be called components of layers of protection but these safeguards are what we will evaluate to determine what the level of fire safety is when using our fire index.</a:t>
            </a:r>
            <a:endParaRPr lang="en-US" dirty="0"/>
          </a:p>
          <a:p>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28</a:t>
            </a:fld>
            <a:endParaRPr lang="en-US"/>
          </a:p>
        </p:txBody>
      </p:sp>
    </p:spTree>
    <p:extLst>
      <p:ext uri="{BB962C8B-B14F-4D97-AF65-F5344CB8AC3E}">
        <p14:creationId xmlns:p14="http://schemas.microsoft.com/office/powerpoint/2010/main" val="1848055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0&gt; Types of Safeguards.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b="1" i="1"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Some of the safeguards that we’ll evaluate in our index:</a:t>
            </a:r>
          </a:p>
          <a:p>
            <a:pPr marL="285750" lvl="0" indent="-285750">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What’s the building height – the higher the building, the greater the risk.</a:t>
            </a:r>
          </a:p>
          <a:p>
            <a:pPr marL="285750" lvl="0" indent="-285750">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What’s the building area – the larger the building, the greater the risk.</a:t>
            </a:r>
          </a:p>
          <a:p>
            <a:pPr marL="285750" lvl="0" indent="-285750">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Are there vertical openings, and are those vertical openings protected or unprotected – unprotected openings increase the risk.</a:t>
            </a:r>
          </a:p>
          <a:p>
            <a:pPr marL="285750" lvl="0" indent="-285750">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Is there an automatic suppression system or sprinkler system provided in the building – automatic suppression is often used to offset some of the risk. </a:t>
            </a:r>
          </a:p>
          <a:p>
            <a:pPr marL="285750" lvl="0" indent="-285750">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Are portable fire extinguishers provided – FEs give occupants a chance to extinguish a fire while it’s still small, many times avoiding major fires.</a:t>
            </a:r>
          </a:p>
          <a:p>
            <a:pPr marL="285750" lvl="0" indent="-285750">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How many exits are provided, and what’s the exit width that’s provided – the more exits, the wider the exits, the greater the opportunity for people to escape an emergency, thus reducing the risk; however, the exits need to have adequate separation to be able to serve all of the occupants of the building; If exits are too few, too narrow, or consolidated in one area, the risk would be greater.</a:t>
            </a:r>
          </a:p>
          <a:p>
            <a:pPr marL="285750" lvl="0" indent="-285750">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Which direction do the exit doors swing – doors swinging opposite the direction of exit travel create significant additional risk, because people exiting the building can easily become crushed against a door that swings inward.</a:t>
            </a:r>
          </a:p>
          <a:p>
            <a:pPr marL="285750" lvl="0" indent="-285750">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What’s the maximum travel distance within the building?  The shorter, the better from a safety perspective. </a:t>
            </a:r>
          </a:p>
          <a:p>
            <a:pPr marL="285750" lvl="0" indent="-285750">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Is there a fire alarm system providing notification to the occupants?</a:t>
            </a:r>
          </a:p>
          <a:p>
            <a:pPr marL="285750" lvl="0" indent="-285750">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Is there a fire detection system providing early detection of a fire?</a:t>
            </a:r>
          </a:p>
          <a:p>
            <a:pPr marL="285750" lvl="0" indent="-285750">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Does the building provide </a:t>
            </a:r>
            <a:r>
              <a:rPr lang="en-US" sz="1400" kern="1200" dirty="0" err="1">
                <a:solidFill>
                  <a:schemeClr val="tx1"/>
                </a:solidFill>
                <a:effectLst/>
                <a:latin typeface="Arial" panose="020B0604020202020204" pitchFamily="34" charset="0"/>
                <a:ea typeface="+mn-ea"/>
                <a:cs typeface="Arial" panose="020B0604020202020204" pitchFamily="34" charset="0"/>
              </a:rPr>
              <a:t>compartmentation</a:t>
            </a:r>
            <a:r>
              <a:rPr lang="en-US" sz="1400" kern="1200" dirty="0">
                <a:solidFill>
                  <a:schemeClr val="tx1"/>
                </a:solidFill>
                <a:effectLst/>
                <a:latin typeface="Arial" panose="020B0604020202020204" pitchFamily="34" charset="0"/>
                <a:ea typeface="+mn-ea"/>
                <a:cs typeface="Arial" panose="020B0604020202020204" pitchFamily="34" charset="0"/>
              </a:rPr>
              <a:t> or fire separations?</a:t>
            </a:r>
          </a:p>
          <a:p>
            <a:pPr marL="285750" lvl="0" indent="-285750">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Does the HVAC system provide any benefit for smoke control or will it spread smoke and toxic gases throughout the building? Are smoke detectors included in the HVAC system duct work to shut down the units when they are conveying smoke?</a:t>
            </a:r>
          </a:p>
          <a:p>
            <a:pPr marL="285750" lvl="0" indent="-285750">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Is there a smoke control system in the building?</a:t>
            </a:r>
          </a:p>
          <a:p>
            <a:pPr marL="285750" lvl="0" indent="-285750">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Are there dead end corridors that could result in people unfamiliar with the egress routes being trapped in an emergency?</a:t>
            </a:r>
          </a:p>
          <a:p>
            <a:pPr marL="285750" lvl="0" indent="-285750">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What’s the interior finish in the rooms, in the corridors, in the stairways? </a:t>
            </a:r>
          </a:p>
          <a:p>
            <a:pPr marL="285750" lvl="0" indent="-285750">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What’s the occupancy – an office represents less risk to occupants than a nightclub.</a:t>
            </a:r>
          </a:p>
          <a:p>
            <a:pPr marL="285750" lvl="0" indent="-285750">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Are the elevator controls up to code? Can the elevators be used for fire department access? Are the elevators captured and taken out of service so we don’t put occupants in jeopardy? </a:t>
            </a:r>
          </a:p>
          <a:p>
            <a:pPr marL="285750" lvl="0" indent="-285750">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Are exit signs provided?</a:t>
            </a:r>
          </a:p>
          <a:p>
            <a:pPr marL="285750" lvl="0" indent="-285750">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How about emergency lighting for exit pathways?</a:t>
            </a:r>
          </a:p>
          <a:p>
            <a:pPr marL="285750" indent="-285750">
              <a:buFont typeface="Arial" panose="020B0604020202020204" pitchFamily="34" charset="0"/>
              <a:buChar char="•"/>
            </a:pPr>
            <a:r>
              <a:rPr lang="en-US" sz="1400" kern="1200" dirty="0">
                <a:solidFill>
                  <a:schemeClr val="tx1"/>
                </a:solidFill>
                <a:effectLst/>
                <a:latin typeface="Arial" panose="020B0604020202020204" pitchFamily="34" charset="0"/>
                <a:ea typeface="+mn-ea"/>
                <a:cs typeface="Arial" panose="020B0604020202020204" pitchFamily="34" charset="0"/>
              </a:rPr>
              <a:t>Are there any other special hazards that we need to address and consider when we’re looking at this particular building?</a:t>
            </a:r>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rtl="0"/>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1742B15E-7617-9E4C-BFD3-2DD1AB1421A6}" type="slidenum">
              <a:rPr lang="en-US" smtClean="0"/>
              <a:t>29</a:t>
            </a:fld>
            <a:endParaRPr lang="en-US"/>
          </a:p>
        </p:txBody>
      </p:sp>
    </p:spTree>
    <p:extLst>
      <p:ext uri="{BB962C8B-B14F-4D97-AF65-F5344CB8AC3E}">
        <p14:creationId xmlns:p14="http://schemas.microsoft.com/office/powerpoint/2010/main" val="4277725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Arial" panose="020B0604020202020204" pitchFamily="34" charset="0"/>
                <a:ea typeface="+mn-ea"/>
                <a:cs typeface="Arial" panose="020B0604020202020204" pitchFamily="34" charset="0"/>
              </a:rPr>
              <a:t>&lt;Total</a:t>
            </a:r>
            <a:r>
              <a:rPr lang="en-US" sz="1200" b="1" i="1" kern="1200" baseline="0" dirty="0">
                <a:solidFill>
                  <a:schemeClr val="tx1"/>
                </a:solidFill>
                <a:effectLst/>
                <a:latin typeface="Arial" panose="020B0604020202020204" pitchFamily="34" charset="0"/>
                <a:ea typeface="+mn-ea"/>
                <a:cs typeface="Arial" panose="020B0604020202020204" pitchFamily="34" charset="0"/>
              </a:rPr>
              <a:t> Clicks: 1&gt; The relative safety of a building.</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can safely assume that a building is constructed in compliance with current regulations.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Does the building’s relative level of safety ever change?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Often, the building or its systems are allowed to deteriorate, or unexpected hazards are constructed adjacent to the building. On the other hand, if the building is maintained well, and surrounding buildings don’t pose an additional threat, then the level of safety will remain stable. However, society’s expectations change over time, and it’s likely that a building constructed many years ago will not include all of the safety attributes expected in a new building.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&lt;1&gt; </a:t>
            </a:r>
            <a:r>
              <a:rPr lang="en-US" sz="1200" kern="1200" dirty="0">
                <a:solidFill>
                  <a:schemeClr val="tx1"/>
                </a:solidFill>
                <a:effectLst/>
                <a:latin typeface="+mn-lt"/>
                <a:ea typeface="+mn-ea"/>
                <a:cs typeface="+mn-cs"/>
              </a:rPr>
              <a:t>As time progresses, we gain a better understanding of the hazards presented, and develop new methods to address some of those hazards; thus, our codes and standards change as we develop new protection strategies. </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3</a:t>
            </a:fld>
            <a:endParaRPr lang="en-US"/>
          </a:p>
        </p:txBody>
      </p:sp>
    </p:spTree>
    <p:extLst>
      <p:ext uri="{BB962C8B-B14F-4D97-AF65-F5344CB8AC3E}">
        <p14:creationId xmlns:p14="http://schemas.microsoft.com/office/powerpoint/2010/main" val="978265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2&gt; Layers required and their value.</a:t>
            </a:r>
          </a:p>
          <a:p>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Given the number of available layers, and the fact that they all have different costs, both in dollars and operational efficiencies, it’s worth asking the question: </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a:t>
            </a:r>
            <a:r>
              <a:rPr lang="en-US" sz="1400" kern="1200" dirty="0">
                <a:solidFill>
                  <a:schemeClr val="tx1"/>
                </a:solidFill>
                <a:effectLst/>
                <a:latin typeface="Arial" panose="020B0604020202020204" pitchFamily="34" charset="0"/>
                <a:ea typeface="+mn-ea"/>
                <a:cs typeface="Arial" panose="020B0604020202020204" pitchFamily="34" charset="0"/>
              </a:rPr>
              <a:t>how many layers are needed? </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&lt;2&gt;</a:t>
            </a:r>
            <a:r>
              <a:rPr lang="en-US" sz="1400" kern="1200" dirty="0">
                <a:solidFill>
                  <a:schemeClr val="tx1"/>
                </a:solidFill>
                <a:effectLst/>
                <a:latin typeface="Arial" panose="020B0604020202020204" pitchFamily="34" charset="0"/>
                <a:ea typeface="+mn-ea"/>
                <a:cs typeface="Arial" panose="020B0604020202020204" pitchFamily="34" charset="0"/>
              </a:rPr>
              <a:t>Which ones provide the greatest value, the biggest bang for the proverbial buck? Can you rank these features according to their value to the overall fire safety of a given building?  Maybe sprinklers are at the top of the list, but fire resistant construction will allow interior fire suppression operations should the sprinklers fail; fire separations will allow protect-in-place strategies where needed, and a smoke exhaust system will add to the allowable egress time.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All have a role to play, depending upon the building or facility being protected. </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30</a:t>
            </a:fld>
            <a:endParaRPr lang="en-US"/>
          </a:p>
        </p:txBody>
      </p:sp>
    </p:spTree>
    <p:extLst>
      <p:ext uri="{BB962C8B-B14F-4D97-AF65-F5344CB8AC3E}">
        <p14:creationId xmlns:p14="http://schemas.microsoft.com/office/powerpoint/2010/main" val="18943848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3&gt; Layers required and their value.</a:t>
            </a:r>
          </a:p>
          <a:p>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In order to quantify the different components or layers of fire safety, it’s necessary to compare the value of one against the other. So let’s look at fire sprinklers and smoke exhaust systems. </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kern="1200" dirty="0">
                <a:solidFill>
                  <a:schemeClr val="tx1"/>
                </a:solidFill>
                <a:effectLst/>
                <a:latin typeface="Arial" panose="020B0604020202020204" pitchFamily="34" charset="0"/>
                <a:ea typeface="+mn-ea"/>
                <a:cs typeface="Arial" panose="020B0604020202020204" pitchFamily="34" charset="0"/>
              </a:rPr>
              <a:t>Do they both provide an equivalent level of safety?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Most would answer “no”; the sprinkler system is more dependable, is designed to control or suppress the fire, while the smoke exhaust system is only intended to remove smoke from the building, which enhances egress times, but does nothing to control the fire.  They both provide a benefit. Do we give them equal ranking, equal scoring? Of course not. Because that level of benefit varies between each of the various components.</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31</a:t>
            </a:fld>
            <a:endParaRPr lang="en-US"/>
          </a:p>
        </p:txBody>
      </p:sp>
    </p:spTree>
    <p:extLst>
      <p:ext uri="{BB962C8B-B14F-4D97-AF65-F5344CB8AC3E}">
        <p14:creationId xmlns:p14="http://schemas.microsoft.com/office/powerpoint/2010/main" val="603983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3&gt; Layers required and their value. </a:t>
            </a:r>
          </a:p>
          <a:p>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When considering a smoke exhaust system, where does it provide the greatest benefit.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kern="1200" dirty="0">
                <a:solidFill>
                  <a:schemeClr val="tx1"/>
                </a:solidFill>
                <a:effectLst/>
                <a:latin typeface="Arial" panose="020B0604020202020204" pitchFamily="34" charset="0"/>
                <a:ea typeface="+mn-ea"/>
                <a:cs typeface="Arial" panose="020B0604020202020204" pitchFamily="34" charset="0"/>
              </a:rPr>
              <a:t>Fire Safety, or preventing fires –the smoke exhaust system does nothing to prevent fires or control the fire, so its value is virtually zero when judging its ability to prevent fires.</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&lt;2&gt; </a:t>
            </a:r>
            <a:r>
              <a:rPr lang="en-US" sz="1400" kern="1200" dirty="0">
                <a:solidFill>
                  <a:schemeClr val="tx1"/>
                </a:solidFill>
                <a:effectLst/>
                <a:latin typeface="Arial" panose="020B0604020202020204" pitchFamily="34" charset="0"/>
                <a:ea typeface="+mn-ea"/>
                <a:cs typeface="Arial" panose="020B0604020202020204" pitchFamily="34" charset="0"/>
              </a:rPr>
              <a:t>The greatest benefit provided by smoke exhaust systems is the fact that they will increase the time for occupants to exit the building, so it definitely impacts the means of egress or time to egress.</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&lt;3&gt; </a:t>
            </a:r>
            <a:r>
              <a:rPr lang="en-US" sz="1400" kern="1200" dirty="0">
                <a:solidFill>
                  <a:schemeClr val="tx1"/>
                </a:solidFill>
                <a:effectLst/>
                <a:latin typeface="Arial" panose="020B0604020202020204" pitchFamily="34" charset="0"/>
                <a:ea typeface="+mn-ea"/>
                <a:cs typeface="Arial" panose="020B0604020202020204" pitchFamily="34" charset="0"/>
              </a:rPr>
              <a:t>Smoke exhaust systems are called out in warehouses primarily to enhance the ability of fire suppression forces to operate within the building effectively. While there is some debate as to how effective these systems are, it is widely accepted that fire suppression activities are made significantly more difficult when copious quantities of smoke are present, making observation and movement more difficult.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&lt;4&gt; </a:t>
            </a:r>
            <a:r>
              <a:rPr lang="en-US" sz="1400" kern="1200" dirty="0">
                <a:solidFill>
                  <a:schemeClr val="tx1"/>
                </a:solidFill>
                <a:effectLst/>
                <a:latin typeface="Arial" panose="020B0604020202020204" pitchFamily="34" charset="0"/>
                <a:ea typeface="+mn-ea"/>
                <a:cs typeface="Arial" panose="020B0604020202020204" pitchFamily="34" charset="0"/>
              </a:rPr>
              <a:t>So when we consider the ranking, or scoring, for a smoke exhaust system, it will receive a different value based on the general category being evaluated, and would therefore receive the greatest score with regard to </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&lt;5&gt; </a:t>
            </a:r>
            <a:r>
              <a:rPr lang="en-US" sz="1400" kern="1200" dirty="0">
                <a:solidFill>
                  <a:schemeClr val="tx1"/>
                </a:solidFill>
                <a:effectLst/>
                <a:latin typeface="Arial" panose="020B0604020202020204" pitchFamily="34" charset="0"/>
                <a:ea typeface="+mn-ea"/>
                <a:cs typeface="Arial" panose="020B0604020202020204" pitchFamily="34" charset="0"/>
              </a:rPr>
              <a:t>means of egress.</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32</a:t>
            </a:fld>
            <a:endParaRPr lang="en-US"/>
          </a:p>
        </p:txBody>
      </p:sp>
    </p:spTree>
    <p:extLst>
      <p:ext uri="{BB962C8B-B14F-4D97-AF65-F5344CB8AC3E}">
        <p14:creationId xmlns:p14="http://schemas.microsoft.com/office/powerpoint/2010/main" val="589421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3&gt; Safeguard values.</a:t>
            </a:r>
            <a:endParaRPr lang="en-US" sz="1400" kern="1200" dirty="0">
              <a:solidFill>
                <a:schemeClr val="tx1"/>
              </a:solidFill>
              <a:effectLst/>
              <a:latin typeface="Arial" panose="020B0604020202020204" pitchFamily="34" charset="0"/>
              <a:ea typeface="+mn-ea"/>
              <a:cs typeface="Arial" panose="020B0604020202020204" pitchFamily="34" charset="0"/>
            </a:endParaRPr>
          </a:p>
          <a:p>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So how do we put a value on these safeguards?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kern="1200" dirty="0">
                <a:solidFill>
                  <a:schemeClr val="tx1"/>
                </a:solidFill>
                <a:effectLst/>
                <a:latin typeface="Arial" panose="020B0604020202020204" pitchFamily="34" charset="0"/>
                <a:ea typeface="+mn-ea"/>
                <a:cs typeface="Arial" panose="020B0604020202020204" pitchFamily="34" charset="0"/>
              </a:rPr>
              <a:t>Fortunately, the existing indexing systems provide us with the values of many components of fire protection. The fact that the numbers are provided and predetermined allows for repeatability of this process, allows for consistent results of this process, and allows a very real and practical comparison between two buildings. And in fact can allow for a comparison of, for example, if sprinklers weren’t provided in this building: how would the value change?</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 &lt;2&gt; </a:t>
            </a:r>
            <a:r>
              <a:rPr lang="en-US" sz="1400" kern="1200" dirty="0">
                <a:solidFill>
                  <a:schemeClr val="tx1"/>
                </a:solidFill>
                <a:effectLst/>
                <a:latin typeface="Arial" panose="020B0604020202020204" pitchFamily="34" charset="0"/>
                <a:ea typeface="+mn-ea"/>
                <a:cs typeface="Arial" panose="020B0604020202020204" pitchFamily="34" charset="0"/>
              </a:rPr>
              <a:t> Are there other layers that could be added to achieve the desired results for less money?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&lt;3&gt; </a:t>
            </a:r>
            <a:r>
              <a:rPr lang="en-US" sz="1400" kern="1200" dirty="0">
                <a:solidFill>
                  <a:schemeClr val="tx1"/>
                </a:solidFill>
                <a:effectLst/>
                <a:latin typeface="Arial" panose="020B0604020202020204" pitchFamily="34" charset="0"/>
                <a:ea typeface="+mn-ea"/>
                <a:cs typeface="Arial" panose="020B0604020202020204" pitchFamily="34" charset="0"/>
              </a:rPr>
              <a:t>A study of the values assigned to different components by the IEBC and NFPA provides an understanding of which components provide the higher, more valuable levels of safety.  If someone installs components or layers that are not included in these documents, it’s important to give careful thought and consideration to the relative value of those.</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33</a:t>
            </a:fld>
            <a:endParaRPr lang="en-US"/>
          </a:p>
        </p:txBody>
      </p:sp>
    </p:spTree>
    <p:extLst>
      <p:ext uri="{BB962C8B-B14F-4D97-AF65-F5344CB8AC3E}">
        <p14:creationId xmlns:p14="http://schemas.microsoft.com/office/powerpoint/2010/main" val="22979574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3&gt; Fire risk indexing theory.</a:t>
            </a:r>
            <a:endParaRPr lang="en-US" sz="1400" kern="1200" dirty="0">
              <a:solidFill>
                <a:schemeClr val="tx1"/>
              </a:solidFill>
              <a:effectLst/>
              <a:latin typeface="Arial" panose="020B0604020202020204" pitchFamily="34" charset="0"/>
              <a:ea typeface="+mn-ea"/>
              <a:cs typeface="Arial" panose="020B0604020202020204" pitchFamily="34" charset="0"/>
            </a:endParaRPr>
          </a:p>
          <a:p>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Fire risk indexing theory is based on a quantitative risk assessment. </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kern="1200" dirty="0">
                <a:solidFill>
                  <a:schemeClr val="tx1"/>
                </a:solidFill>
                <a:effectLst/>
                <a:latin typeface="Arial" panose="020B0604020202020204" pitchFamily="34" charset="0"/>
                <a:ea typeface="+mn-ea"/>
                <a:cs typeface="Arial" panose="020B0604020202020204" pitchFamily="34" charset="0"/>
              </a:rPr>
              <a:t>While a qualitative analysis is useful to gain a broad and conceptual understanding of a fire protection scheme, the quantitative analysis actually provides a definitive evaluation using numerical data, and usually a pass/fail criteria for a given facility.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Comprehensive fire risk analysis theory uses aspects of management science and design analysis which is a very well established process. </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&lt;2&gt; </a:t>
            </a:r>
            <a:r>
              <a:rPr lang="en-US" sz="1400" kern="1200" dirty="0">
                <a:solidFill>
                  <a:schemeClr val="tx1"/>
                </a:solidFill>
                <a:effectLst/>
                <a:latin typeface="Arial" panose="020B0604020202020204" pitchFamily="34" charset="0"/>
                <a:ea typeface="+mn-ea"/>
                <a:cs typeface="Arial" panose="020B0604020202020204" pitchFamily="34" charset="0"/>
              </a:rPr>
              <a:t>The fire risks of the building are evaluated, using a multi-attribute decision making process. </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&lt;3&gt; </a:t>
            </a:r>
            <a:r>
              <a:rPr lang="en-US" sz="1400" kern="1200" dirty="0">
                <a:solidFill>
                  <a:schemeClr val="tx1"/>
                </a:solidFill>
                <a:effectLst/>
                <a:latin typeface="Arial" panose="020B0604020202020204" pitchFamily="34" charset="0"/>
                <a:ea typeface="+mn-ea"/>
                <a:cs typeface="Arial" panose="020B0604020202020204" pitchFamily="34" charset="0"/>
              </a:rPr>
              <a:t>The mitigation components are then evaluated against the risk profile, and </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&lt;4&gt; </a:t>
            </a:r>
            <a:r>
              <a:rPr lang="en-US" sz="1400" kern="1200" dirty="0">
                <a:solidFill>
                  <a:schemeClr val="tx1"/>
                </a:solidFill>
                <a:effectLst/>
                <a:latin typeface="Arial" panose="020B0604020202020204" pitchFamily="34" charset="0"/>
                <a:ea typeface="+mn-ea"/>
                <a:cs typeface="Arial" panose="020B0604020202020204" pitchFamily="34" charset="0"/>
              </a:rPr>
              <a:t>a report is generated detailing the results of the comparison. The building may then be deemed to meet the needs outlined in the beginning of the exercise, or the analysis may indicate additional layers of protection are needed. This process is a quantitative analysis.</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The good news is that ready-to-use fire risk indexing tools are available that have already undergone substantial study and debate in determining the values, or numerical components of the formulas used.  Essentially, fire risk indexing simplifies the broader theories associated with fire protection analysis and provides a useful series of calculations to use in the field. The quantitative analysis has been simplified into a qualitative analysis where you can insert values based on answers to questions.</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 &lt;5&gt; </a:t>
            </a:r>
            <a:r>
              <a:rPr lang="en-US" sz="1400" kern="1200" dirty="0">
                <a:solidFill>
                  <a:schemeClr val="tx1"/>
                </a:solidFill>
                <a:effectLst/>
                <a:latin typeface="Arial" panose="020B0604020202020204" pitchFamily="34" charset="0"/>
                <a:ea typeface="+mn-ea"/>
                <a:cs typeface="Arial" panose="020B0604020202020204" pitchFamily="34" charset="0"/>
              </a:rPr>
              <a:t> You don’t have to be a fire protection engineer to use an indexing tool. </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34</a:t>
            </a:fld>
            <a:endParaRPr lang="en-US"/>
          </a:p>
        </p:txBody>
      </p:sp>
    </p:spTree>
    <p:extLst>
      <p:ext uri="{BB962C8B-B14F-4D97-AF65-F5344CB8AC3E}">
        <p14:creationId xmlns:p14="http://schemas.microsoft.com/office/powerpoint/2010/main" val="2053585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1&gt; IBC ratings and NFPA ratings are independent rating systems.</a:t>
            </a:r>
            <a:endParaRPr lang="en-US" sz="1400" kern="1200" dirty="0">
              <a:solidFill>
                <a:schemeClr val="tx1"/>
              </a:solidFill>
              <a:effectLst/>
              <a:latin typeface="Arial" panose="020B0604020202020204" pitchFamily="34" charset="0"/>
              <a:ea typeface="+mn-ea"/>
              <a:cs typeface="Arial" panose="020B0604020202020204" pitchFamily="34" charset="0"/>
            </a:endParaRPr>
          </a:p>
          <a:p>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The fire risk indexing process, parameters, and values are available in IEBC Chapter 14 under Performance</a:t>
            </a:r>
            <a:r>
              <a:rPr lang="en-US" sz="1400" kern="1200" baseline="0" dirty="0">
                <a:solidFill>
                  <a:schemeClr val="tx1"/>
                </a:solidFill>
                <a:effectLst/>
                <a:latin typeface="Arial" panose="020B0604020202020204" pitchFamily="34" charset="0"/>
                <a:ea typeface="+mn-ea"/>
                <a:cs typeface="Arial" panose="020B0604020202020204" pitchFamily="34" charset="0"/>
              </a:rPr>
              <a:t> Compliance Methods</a:t>
            </a:r>
            <a:r>
              <a:rPr lang="en-US" sz="1400" kern="1200" dirty="0">
                <a:solidFill>
                  <a:schemeClr val="tx1"/>
                </a:solidFill>
                <a:effectLst/>
                <a:latin typeface="Arial" panose="020B0604020202020204" pitchFamily="34" charset="0"/>
                <a:ea typeface="+mn-ea"/>
                <a:cs typeface="Arial" panose="020B0604020202020204" pitchFamily="34" charset="0"/>
              </a:rPr>
              <a:t> and NFPA 101A as a Fire Safety Evaluation System.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Both are established and tested methods that provide a relative ranking or scoring for each safeguard or each parameter. Credible comparisons can be made between buildings within each system; however, .</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kern="1200" dirty="0">
                <a:solidFill>
                  <a:schemeClr val="tx1"/>
                </a:solidFill>
                <a:effectLst/>
                <a:latin typeface="Arial" panose="020B0604020202020204" pitchFamily="34" charset="0"/>
                <a:ea typeface="+mn-ea"/>
                <a:cs typeface="Arial" panose="020B0604020202020204" pitchFamily="34" charset="0"/>
              </a:rPr>
              <a:t>credible comparisons cannot be made using the different systems, for example, comparing buildings using either the IEBC or NFPA, but mixing the two will not provide helpful or consistent results. </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35</a:t>
            </a:fld>
            <a:endParaRPr lang="en-US"/>
          </a:p>
        </p:txBody>
      </p:sp>
    </p:spTree>
    <p:extLst>
      <p:ext uri="{BB962C8B-B14F-4D97-AF65-F5344CB8AC3E}">
        <p14:creationId xmlns:p14="http://schemas.microsoft.com/office/powerpoint/2010/main" val="3346900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4&gt; Fire Safety and Control, Means of Egress, and General Fire Safety</a:t>
            </a:r>
            <a:endParaRPr lang="en-US" sz="1400" kern="1200" dirty="0">
              <a:solidFill>
                <a:schemeClr val="tx1"/>
              </a:solidFill>
              <a:effectLst/>
              <a:latin typeface="Arial" panose="020B0604020202020204" pitchFamily="34" charset="0"/>
              <a:ea typeface="+mn-ea"/>
              <a:cs typeface="Arial" panose="020B0604020202020204" pitchFamily="34" charset="0"/>
            </a:endParaRPr>
          </a:p>
          <a:p>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Fire Risk Indexing evaluates safeguards in three categories: fire safety, means of egress, and general fire safety.</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kern="1200" dirty="0">
                <a:solidFill>
                  <a:schemeClr val="tx1"/>
                </a:solidFill>
                <a:effectLst/>
                <a:latin typeface="Arial" panose="020B0604020202020204" pitchFamily="34" charset="0"/>
                <a:ea typeface="+mn-ea"/>
                <a:cs typeface="Arial" panose="020B0604020202020204" pitchFamily="34" charset="0"/>
              </a:rPr>
              <a:t>When assessing fire safety features we check to see if different hazards are separated, if fire sprinklers are installed, or examine the type of construction.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&lt;2&gt; </a:t>
            </a:r>
            <a:r>
              <a:rPr lang="en-US" sz="1400" kern="1200" dirty="0">
                <a:solidFill>
                  <a:schemeClr val="tx1"/>
                </a:solidFill>
                <a:effectLst/>
                <a:latin typeface="Arial" panose="020B0604020202020204" pitchFamily="34" charset="0"/>
                <a:ea typeface="+mn-ea"/>
                <a:cs typeface="Arial" panose="020B0604020202020204" pitchFamily="34" charset="0"/>
              </a:rPr>
              <a:t>Means of egress evaluations include exits in terms of amount and size. In addition, it may ask if any dead-end corridors are provided or identify the maximum travel distance.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&lt;3&gt; </a:t>
            </a:r>
            <a:r>
              <a:rPr lang="en-US" sz="1400" kern="1200" dirty="0">
                <a:solidFill>
                  <a:schemeClr val="tx1"/>
                </a:solidFill>
                <a:effectLst/>
                <a:latin typeface="Arial" panose="020B0604020202020204" pitchFamily="34" charset="0"/>
                <a:ea typeface="+mn-ea"/>
                <a:cs typeface="Arial" panose="020B0604020202020204" pitchFamily="34" charset="0"/>
              </a:rPr>
              <a:t>In the last, and most broad category, general fire safety, we review items such as interior finish and flame spread requirements, vertical openings and their protection, and fire alarm systems.</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Both the IEBC and NFPA evaluate buildings within these same three categories.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&lt;4&gt;</a:t>
            </a:r>
            <a:r>
              <a:rPr lang="en-US" sz="1400" kern="1200" dirty="0">
                <a:solidFill>
                  <a:schemeClr val="tx1"/>
                </a:solidFill>
                <a:effectLst/>
                <a:latin typeface="Arial" panose="020B0604020202020204" pitchFamily="34" charset="0"/>
                <a:ea typeface="+mn-ea"/>
                <a:cs typeface="Arial" panose="020B0604020202020204" pitchFamily="34" charset="0"/>
              </a:rPr>
              <a:t>It is important to know that, while we may be able to assign a particular attribute to one of the categories, most often the attributes overlap between categories, so the categories aren’t really critical to the utilization of the indexing tool. </a:t>
            </a:r>
            <a:r>
              <a:rPr lang="en-US" dirty="0">
                <a:effectLst/>
              </a:rPr>
              <a:t> </a:t>
            </a:r>
            <a:r>
              <a:rPr lang="en-US" sz="1400" kern="1200" dirty="0">
                <a:solidFill>
                  <a:schemeClr val="tx1"/>
                </a:solidFill>
                <a:effectLst/>
                <a:latin typeface="Arial" panose="020B0604020202020204" pitchFamily="34" charset="0"/>
                <a:ea typeface="+mn-ea"/>
                <a:cs typeface="Arial" panose="020B0604020202020204" pitchFamily="34" charset="0"/>
              </a:rPr>
              <a:t> Recommend deleting</a:t>
            </a:r>
          </a:p>
          <a:p>
            <a:r>
              <a:rPr lang="en-US" sz="1400" kern="1200" dirty="0">
                <a:solidFill>
                  <a:schemeClr val="tx1"/>
                </a:solidFill>
                <a:effectLst/>
                <a:latin typeface="Arial" panose="020B0604020202020204" pitchFamily="34" charset="0"/>
                <a:ea typeface="+mn-ea"/>
                <a:cs typeface="Arial" panose="020B0604020202020204" pitchFamily="34" charset="0"/>
              </a:rPr>
              <a:t> </a:t>
            </a:r>
          </a:p>
        </p:txBody>
      </p:sp>
      <p:sp>
        <p:nvSpPr>
          <p:cNvPr id="4" name="Slide Number Placeholder 3"/>
          <p:cNvSpPr>
            <a:spLocks noGrp="1"/>
          </p:cNvSpPr>
          <p:nvPr>
            <p:ph type="sldNum" sz="quarter" idx="10"/>
          </p:nvPr>
        </p:nvSpPr>
        <p:spPr/>
        <p:txBody>
          <a:bodyPr/>
          <a:lstStyle/>
          <a:p>
            <a:fld id="{1742B15E-7617-9E4C-BFD3-2DD1AB1421A6}" type="slidenum">
              <a:rPr lang="en-US" smtClean="0"/>
              <a:t>36</a:t>
            </a:fld>
            <a:endParaRPr lang="en-US"/>
          </a:p>
        </p:txBody>
      </p:sp>
    </p:spTree>
    <p:extLst>
      <p:ext uri="{BB962C8B-B14F-4D97-AF65-F5344CB8AC3E}">
        <p14:creationId xmlns:p14="http://schemas.microsoft.com/office/powerpoint/2010/main" val="1592280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1&gt; IBC Fire Risk Indexing.</a:t>
            </a:r>
            <a:endParaRPr lang="en-US" sz="1400" kern="1200" dirty="0">
              <a:solidFill>
                <a:schemeClr val="tx1"/>
              </a:solidFill>
              <a:effectLst/>
              <a:latin typeface="Arial" panose="020B0604020202020204" pitchFamily="34" charset="0"/>
              <a:ea typeface="+mn-ea"/>
              <a:cs typeface="Arial" panose="020B0604020202020204" pitchFamily="34" charset="0"/>
            </a:endParaRPr>
          </a:p>
          <a:p>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In the IEBC, the evaluation is specific to certain fire safety parameters, which are scored based on their impact to each category.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As a result the following questions are asked:</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How do fire sprinklers improve the level of fire safety? </a:t>
            </a:r>
          </a:p>
          <a:p>
            <a:r>
              <a:rPr lang="en-US" sz="1400" kern="1200" dirty="0">
                <a:solidFill>
                  <a:schemeClr val="tx1"/>
                </a:solidFill>
                <a:effectLst/>
                <a:latin typeface="Arial" panose="020B0604020202020204" pitchFamily="34" charset="0"/>
                <a:ea typeface="+mn-ea"/>
                <a:cs typeface="Arial" panose="020B0604020202020204" pitchFamily="34" charset="0"/>
              </a:rPr>
              <a:t>How do fire sprinklers impact the means of egress?</a:t>
            </a:r>
          </a:p>
          <a:p>
            <a:r>
              <a:rPr lang="en-US" sz="1400" kern="1200" dirty="0">
                <a:solidFill>
                  <a:schemeClr val="tx1"/>
                </a:solidFill>
                <a:effectLst/>
                <a:latin typeface="Arial" panose="020B0604020202020204" pitchFamily="34" charset="0"/>
                <a:ea typeface="+mn-ea"/>
                <a:cs typeface="Arial" panose="020B0604020202020204" pitchFamily="34" charset="0"/>
              </a:rPr>
              <a:t>And, how do fire sprinklers enhance the level of general safety?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Remember, many of the fire protection components will overlap one or more of the categories, and the score for each attribute will reflect the relative value of the component in each category.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400" kern="1200" dirty="0">
                <a:solidFill>
                  <a:schemeClr val="tx1"/>
                </a:solidFill>
                <a:effectLst/>
                <a:latin typeface="Arial" panose="020B0604020202020204" pitchFamily="34" charset="0"/>
                <a:ea typeface="+mn-ea"/>
                <a:cs typeface="Arial" panose="020B0604020202020204" pitchFamily="34" charset="0"/>
              </a:rPr>
              <a:t>When all of the components are evaluated, the score for each category will be compared to that in the code to determine whether the fire protection scheme meets the minimum fire safety criteria for existing buildings. </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37</a:t>
            </a:fld>
            <a:endParaRPr lang="en-US"/>
          </a:p>
        </p:txBody>
      </p:sp>
    </p:spTree>
    <p:extLst>
      <p:ext uri="{BB962C8B-B14F-4D97-AF65-F5344CB8AC3E}">
        <p14:creationId xmlns:p14="http://schemas.microsoft.com/office/powerpoint/2010/main" val="38593080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5&gt; IBC Fire Risk Indexing.</a:t>
            </a:r>
            <a:endParaRPr lang="en-US" sz="1400" kern="1200" dirty="0">
              <a:solidFill>
                <a:schemeClr val="tx1"/>
              </a:solidFill>
              <a:effectLst/>
              <a:latin typeface="Arial" panose="020B0604020202020204" pitchFamily="34" charset="0"/>
              <a:ea typeface="+mn-ea"/>
              <a:cs typeface="Arial" panose="020B0604020202020204" pitchFamily="34" charset="0"/>
            </a:endParaRPr>
          </a:p>
          <a:p>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Let’s consider our 2-story, 50,000 square feet office building, 25,000 square feet per floor office building example.</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When using IEBC, the building must meet the minimum mandatory safety score at the end of the evaluation.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In this case, the building is a Group B occupancy, where the building must meet a </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&lt;1&gt;</a:t>
            </a:r>
            <a:r>
              <a:rPr lang="en-US" sz="1400" kern="1200" dirty="0">
                <a:solidFill>
                  <a:schemeClr val="tx1"/>
                </a:solidFill>
                <a:effectLst/>
                <a:latin typeface="Arial" panose="020B0604020202020204" pitchFamily="34" charset="0"/>
                <a:ea typeface="+mn-ea"/>
                <a:cs typeface="Arial" panose="020B0604020202020204" pitchFamily="34" charset="0"/>
              </a:rPr>
              <a:t> fire safety rating of 30, </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&lt;2&gt;</a:t>
            </a:r>
            <a:r>
              <a:rPr lang="en-US" sz="1400" kern="1200" dirty="0">
                <a:solidFill>
                  <a:schemeClr val="tx1"/>
                </a:solidFill>
                <a:effectLst/>
                <a:latin typeface="Arial" panose="020B0604020202020204" pitchFamily="34" charset="0"/>
                <a:ea typeface="+mn-ea"/>
                <a:cs typeface="Arial" panose="020B0604020202020204" pitchFamily="34" charset="0"/>
              </a:rPr>
              <a:t>means of egress score of 40, and a </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&lt;3&gt; </a:t>
            </a:r>
            <a:r>
              <a:rPr lang="en-US" sz="1400" kern="1200" dirty="0">
                <a:solidFill>
                  <a:schemeClr val="tx1"/>
                </a:solidFill>
                <a:effectLst/>
                <a:latin typeface="Arial" panose="020B0604020202020204" pitchFamily="34" charset="0"/>
                <a:ea typeface="+mn-ea"/>
                <a:cs typeface="Arial" panose="020B0604020202020204" pitchFamily="34" charset="0"/>
              </a:rPr>
              <a:t>general safety score of 40.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If the building meets or exceeds the minimum scores in each category, then the building is considered to meet the acceptable level of fire safety. </a:t>
            </a: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&lt;4&gt;</a:t>
            </a:r>
            <a:r>
              <a:rPr lang="en-US" sz="1400" kern="1200" dirty="0">
                <a:solidFill>
                  <a:schemeClr val="tx1"/>
                </a:solidFill>
                <a:effectLst/>
                <a:latin typeface="Arial" panose="020B0604020202020204" pitchFamily="34" charset="0"/>
                <a:ea typeface="+mn-ea"/>
                <a:cs typeface="Arial" panose="020B0604020202020204" pitchFamily="34" charset="0"/>
              </a:rPr>
              <a:t> However, it does not mean that it complies with the current code; it meets the minimum acceptable level of safety for that existing building.</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&lt;5&gt;</a:t>
            </a:r>
            <a:r>
              <a:rPr lang="en-US" sz="1400" kern="1200" dirty="0">
                <a:solidFill>
                  <a:schemeClr val="tx1"/>
                </a:solidFill>
                <a:effectLst/>
                <a:latin typeface="Arial" panose="020B0604020202020204" pitchFamily="34" charset="0"/>
                <a:ea typeface="+mn-ea"/>
                <a:cs typeface="Arial" panose="020B0604020202020204" pitchFamily="34" charset="0"/>
              </a:rPr>
              <a:t>The minimum acceptable score must be met in each category. While a building might achieve excess points in one of the categories, it still must meet the minimum in the other two in order to be deemed compliant.</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38</a:t>
            </a:fld>
            <a:endParaRPr lang="en-US"/>
          </a:p>
        </p:txBody>
      </p:sp>
    </p:spTree>
    <p:extLst>
      <p:ext uri="{BB962C8B-B14F-4D97-AF65-F5344CB8AC3E}">
        <p14:creationId xmlns:p14="http://schemas.microsoft.com/office/powerpoint/2010/main" val="36452014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1&gt; NFPA Fire Risk Indexing</a:t>
            </a:r>
            <a:endParaRPr lang="en-US" sz="1400" kern="1200" dirty="0">
              <a:solidFill>
                <a:schemeClr val="tx1"/>
              </a:solidFill>
              <a:effectLst/>
              <a:latin typeface="Arial" panose="020B0604020202020204" pitchFamily="34" charset="0"/>
              <a:ea typeface="+mn-ea"/>
              <a:cs typeface="Arial" panose="020B0604020202020204" pitchFamily="34" charset="0"/>
            </a:endParaRPr>
          </a:p>
          <a:p>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Using NFPA 101A is similar to using the IEBC tool, in that it uses a scoring system to determine the overall level of safety in a building, and compares that score to a predetermined level that a committee has deemed appropriate.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It also uses three categories to describe components:</a:t>
            </a:r>
          </a:p>
          <a:p>
            <a:pPr lvl="0"/>
            <a:r>
              <a:rPr lang="en-US" sz="1400" kern="1200" dirty="0">
                <a:solidFill>
                  <a:schemeClr val="tx1"/>
                </a:solidFill>
                <a:effectLst/>
                <a:latin typeface="Arial" panose="020B0604020202020204" pitchFamily="34" charset="0"/>
                <a:ea typeface="+mn-ea"/>
                <a:cs typeface="Arial" panose="020B0604020202020204" pitchFamily="34" charset="0"/>
              </a:rPr>
              <a:t>Fire Control</a:t>
            </a:r>
          </a:p>
          <a:p>
            <a:pPr lvl="0"/>
            <a:r>
              <a:rPr lang="en-US" sz="1400" kern="1200" dirty="0">
                <a:solidFill>
                  <a:schemeClr val="tx1"/>
                </a:solidFill>
                <a:effectLst/>
                <a:latin typeface="Arial" panose="020B0604020202020204" pitchFamily="34" charset="0"/>
                <a:ea typeface="+mn-ea"/>
                <a:cs typeface="Arial" panose="020B0604020202020204" pitchFamily="34" charset="0"/>
              </a:rPr>
              <a:t>Means of Egress, and</a:t>
            </a:r>
          </a:p>
          <a:p>
            <a:pPr lvl="0"/>
            <a:r>
              <a:rPr lang="en-US" sz="1400" kern="1200" dirty="0">
                <a:solidFill>
                  <a:schemeClr val="tx1"/>
                </a:solidFill>
                <a:effectLst/>
                <a:latin typeface="Arial" panose="020B0604020202020204" pitchFamily="34" charset="0"/>
                <a:ea typeface="+mn-ea"/>
                <a:cs typeface="Arial" panose="020B0604020202020204" pitchFamily="34" charset="0"/>
              </a:rPr>
              <a:t>General Fire Safety</a:t>
            </a:r>
          </a:p>
          <a:p>
            <a:r>
              <a:rPr lang="en-US" sz="1400" kern="1200" dirty="0">
                <a:solidFill>
                  <a:schemeClr val="tx1"/>
                </a:solidFill>
                <a:effectLst/>
                <a:latin typeface="Arial" panose="020B0604020202020204" pitchFamily="34" charset="0"/>
                <a:ea typeface="+mn-ea"/>
                <a:cs typeface="Arial" panose="020B0604020202020204" pitchFamily="34" charset="0"/>
              </a:rPr>
              <a:t> </a:t>
            </a:r>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&lt;1&gt; </a:t>
            </a:r>
            <a:r>
              <a:rPr lang="en-US" sz="1400" kern="1200" dirty="0">
                <a:solidFill>
                  <a:schemeClr val="tx1"/>
                </a:solidFill>
                <a:effectLst/>
                <a:latin typeface="Arial" panose="020B0604020202020204" pitchFamily="34" charset="0"/>
                <a:ea typeface="+mn-ea"/>
                <a:cs typeface="Arial" panose="020B0604020202020204" pitchFamily="34" charset="0"/>
              </a:rPr>
              <a:t>And, as with the IEBC tool, the risk and the mitigation components are scored. For instance, a negative score may be given to a building with unprotected vertical openings, and a positive score will be given for a rated enclosure.  There are also criteria listed in NFPA 101A that are simply “yes” or “no”; these are considered pass/fail criteria, with no numerical score, but the building must have certain safeguards.</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For components that are scored, each is given the appropriate positive or negative score, then aggregated in the appropriate worksheet to determine if a particular category is compliant.  Then, the worksheets are compiled to determine if the building meets the minimum requirements of NFPA 101A. </a:t>
            </a:r>
          </a:p>
          <a:p>
            <a:r>
              <a:rPr lang="en-US" sz="1400" u="sng" kern="1200" dirty="0">
                <a:solidFill>
                  <a:schemeClr val="tx1"/>
                </a:solidFill>
                <a:effectLst/>
                <a:latin typeface="Arial" panose="020B0604020202020204" pitchFamily="34" charset="0"/>
                <a:ea typeface="+mn-ea"/>
                <a:cs typeface="Arial" panose="020B0604020202020204" pitchFamily="34" charset="0"/>
              </a:rPr>
              <a:t> </a:t>
            </a:r>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u="none" kern="1200" dirty="0">
                <a:solidFill>
                  <a:schemeClr val="tx1"/>
                </a:solidFill>
                <a:effectLst/>
                <a:latin typeface="Arial" panose="020B0604020202020204" pitchFamily="34" charset="0"/>
                <a:ea typeface="+mn-ea"/>
                <a:cs typeface="Arial" panose="020B0604020202020204" pitchFamily="34" charset="0"/>
              </a:rPr>
              <a:t>To clarify, the scores must be achieved in each of the categories; while a building might achieve excess points in one of the categories, it still must meet the minimum in the other two in order to be deemed compliant.</a:t>
            </a:r>
          </a:p>
          <a:p>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39</a:t>
            </a:fld>
            <a:endParaRPr lang="en-US"/>
          </a:p>
        </p:txBody>
      </p:sp>
    </p:spTree>
    <p:extLst>
      <p:ext uri="{BB962C8B-B14F-4D97-AF65-F5344CB8AC3E}">
        <p14:creationId xmlns:p14="http://schemas.microsoft.com/office/powerpoint/2010/main" val="3599661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1" kern="1200" dirty="0">
                <a:solidFill>
                  <a:schemeClr val="tx1"/>
                </a:solidFill>
                <a:effectLst/>
                <a:latin typeface="Arial" panose="020B0604020202020204" pitchFamily="34" charset="0"/>
                <a:ea typeface="+mn-ea"/>
                <a:cs typeface="Arial" panose="020B0604020202020204" pitchFamily="34" charset="0"/>
              </a:rPr>
              <a:t>&lt;Total</a:t>
            </a:r>
            <a:r>
              <a:rPr lang="en-US" sz="1200" b="1" i="1" kern="1200" baseline="0" dirty="0">
                <a:solidFill>
                  <a:schemeClr val="tx1"/>
                </a:solidFill>
                <a:effectLst/>
                <a:latin typeface="Arial" panose="020B0604020202020204" pitchFamily="34" charset="0"/>
                <a:ea typeface="+mn-ea"/>
                <a:cs typeface="Arial" panose="020B0604020202020204" pitchFamily="34" charset="0"/>
              </a:rPr>
              <a:t> Clicks: 3&gt; Do existing buildings have to comply with codes and standards, and does the acceptable level of risk ever change?</a:t>
            </a:r>
            <a:endParaRPr lang="en-US" sz="1200" b="1" i="0" u="none" strike="noStrike" kern="1200" baseline="0" dirty="0">
              <a:solidFill>
                <a:schemeClr val="tx1"/>
              </a:solidFill>
              <a:latin typeface="+mn-lt"/>
              <a:ea typeface="+mn-ea"/>
              <a:cs typeface="+mn-cs"/>
            </a:endParaRPr>
          </a:p>
          <a:p>
            <a:pPr rtl="0"/>
            <a:endParaRPr lang="en-US" sz="1200" b="1"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Since codes and standards change throughout the life of that building, do existing buildings have to comply?  </a:t>
            </a:r>
          </a:p>
          <a:p>
            <a:pPr rtl="0"/>
            <a:endParaRPr lang="en-US"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&lt;1&gt; </a:t>
            </a:r>
            <a:r>
              <a:rPr lang="en-US" sz="1200" b="0" i="0" u="none" strike="noStrike" kern="1200" baseline="0" dirty="0">
                <a:solidFill>
                  <a:schemeClr val="tx1"/>
                </a:solidFill>
                <a:latin typeface="+mn-lt"/>
                <a:ea typeface="+mn-ea"/>
                <a:cs typeface="+mn-cs"/>
              </a:rPr>
              <a:t>Not normally; generally, public policy dictates that a building that was compliant with a jurisdiction’s regulations at the time of construction does not have to be updated to later versions of the codes. On a rare occasion, jurisdictions and the model codes identify a risk that is unacceptable, even in existing buildings. These risks are then mitigated using retroactive requirements. These are rare, but important events.  </a:t>
            </a:r>
          </a:p>
          <a:p>
            <a:pPr rtl="0"/>
            <a:endParaRPr lang="en-US"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&lt;2&gt; </a:t>
            </a:r>
            <a:r>
              <a:rPr lang="en-US" sz="1200" b="0" i="0" u="none" strike="noStrike" kern="1200" baseline="0" dirty="0">
                <a:solidFill>
                  <a:schemeClr val="tx1"/>
                </a:solidFill>
                <a:latin typeface="+mn-lt"/>
                <a:ea typeface="+mn-ea"/>
                <a:cs typeface="+mn-cs"/>
              </a:rPr>
              <a:t>So, does the “acceptable” level of risk ever change?  In other words, does the expected standard of safety change over time? </a:t>
            </a:r>
          </a:p>
          <a:p>
            <a:pPr rtl="0"/>
            <a:endParaRPr lang="en-US"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&lt;3&gt; </a:t>
            </a:r>
            <a:r>
              <a:rPr lang="en-US" sz="1200" b="0" i="0" u="none" strike="noStrike" kern="1200" baseline="0" dirty="0">
                <a:solidFill>
                  <a:schemeClr val="tx1"/>
                </a:solidFill>
                <a:latin typeface="+mn-lt"/>
                <a:ea typeface="+mn-ea"/>
                <a:cs typeface="+mn-cs"/>
              </a:rPr>
              <a:t>Absolutely. And the change may be to a safer environment or, in rare instances, we have actually seen changes to a more hazardous condition.</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4</a:t>
            </a:fld>
            <a:endParaRPr lang="en-US"/>
          </a:p>
        </p:txBody>
      </p:sp>
    </p:spTree>
    <p:extLst>
      <p:ext uri="{BB962C8B-B14F-4D97-AF65-F5344CB8AC3E}">
        <p14:creationId xmlns:p14="http://schemas.microsoft.com/office/powerpoint/2010/main" val="706022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4&gt; NFPA Fire Risk Indexing</a:t>
            </a:r>
            <a:endParaRPr lang="en-US" sz="1400" kern="1200" dirty="0">
              <a:solidFill>
                <a:schemeClr val="tx1"/>
              </a:solidFill>
              <a:effectLst/>
              <a:latin typeface="Arial" panose="020B0604020202020204" pitchFamily="34" charset="0"/>
              <a:ea typeface="+mn-ea"/>
              <a:cs typeface="Arial" panose="020B0604020202020204" pitchFamily="34" charset="0"/>
            </a:endParaRPr>
          </a:p>
          <a:p>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We’ll apply the same scenario for NFPA 101A: a 2-story office building, 50,000 square feet with 25,000 square feet per floor.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NFPA 101A provides different parameters for existing and new construction. In this evaluation, we’ll use existing building criteria. The height of the building is one of the basic criteria upon which all of the requirements are based, and it’s measured in stories.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b="1" kern="1200" dirty="0">
                <a:solidFill>
                  <a:schemeClr val="tx1"/>
                </a:solidFill>
                <a:effectLst/>
                <a:latin typeface="Arial" panose="020B0604020202020204" pitchFamily="34" charset="0"/>
                <a:ea typeface="+mn-ea"/>
                <a:cs typeface="Arial" panose="020B0604020202020204" pitchFamily="34" charset="0"/>
              </a:rPr>
              <a:t>&lt;1&gt; </a:t>
            </a:r>
            <a:r>
              <a:rPr lang="en-US" sz="1400" kern="1200" dirty="0">
                <a:solidFill>
                  <a:schemeClr val="tx1"/>
                </a:solidFill>
                <a:effectLst/>
                <a:latin typeface="Arial" panose="020B0604020202020204" pitchFamily="34" charset="0"/>
                <a:ea typeface="+mn-ea"/>
                <a:cs typeface="Arial" panose="020B0604020202020204" pitchFamily="34" charset="0"/>
              </a:rPr>
              <a:t>In this case, a 2 story building requires a fire control score of “-1” or higher; </a:t>
            </a:r>
            <a:r>
              <a:rPr lang="en-US" sz="1400" b="1" kern="1200" dirty="0">
                <a:solidFill>
                  <a:schemeClr val="tx1"/>
                </a:solidFill>
                <a:effectLst/>
                <a:latin typeface="Arial" panose="020B0604020202020204" pitchFamily="34" charset="0"/>
                <a:ea typeface="+mn-ea"/>
                <a:cs typeface="Arial" panose="020B0604020202020204" pitchFamily="34" charset="0"/>
              </a:rPr>
              <a:t>&lt;2&gt; </a:t>
            </a:r>
            <a:r>
              <a:rPr lang="en-US" sz="1400" kern="1200" dirty="0">
                <a:solidFill>
                  <a:schemeClr val="tx1"/>
                </a:solidFill>
                <a:effectLst/>
                <a:latin typeface="Arial" panose="020B0604020202020204" pitchFamily="34" charset="0"/>
                <a:ea typeface="+mn-ea"/>
                <a:cs typeface="Arial" panose="020B0604020202020204" pitchFamily="34" charset="0"/>
              </a:rPr>
              <a:t>a means of egress score of “0” or higher, and for </a:t>
            </a:r>
            <a:r>
              <a:rPr lang="en-US" sz="1400" b="1" kern="1200" dirty="0">
                <a:solidFill>
                  <a:schemeClr val="tx1"/>
                </a:solidFill>
                <a:effectLst/>
                <a:latin typeface="Arial" panose="020B0604020202020204" pitchFamily="34" charset="0"/>
                <a:ea typeface="+mn-ea"/>
                <a:cs typeface="Arial" panose="020B0604020202020204" pitchFamily="34" charset="0"/>
              </a:rPr>
              <a:t>&lt;3&gt;</a:t>
            </a:r>
            <a:r>
              <a:rPr lang="en-US" sz="1400" b="1" kern="1200" baseline="0" dirty="0">
                <a:solidFill>
                  <a:schemeClr val="tx1"/>
                </a:solidFill>
                <a:effectLst/>
                <a:latin typeface="Arial" panose="020B0604020202020204" pitchFamily="34" charset="0"/>
                <a:ea typeface="+mn-ea"/>
                <a:cs typeface="Arial" panose="020B0604020202020204" pitchFamily="34" charset="0"/>
              </a:rPr>
              <a:t> </a:t>
            </a:r>
            <a:r>
              <a:rPr lang="en-US" sz="1400" kern="1200" dirty="0">
                <a:solidFill>
                  <a:schemeClr val="tx1"/>
                </a:solidFill>
                <a:effectLst/>
                <a:latin typeface="Arial" panose="020B0604020202020204" pitchFamily="34" charset="0"/>
                <a:ea typeface="+mn-ea"/>
                <a:cs typeface="Arial" panose="020B0604020202020204" pitchFamily="34" charset="0"/>
              </a:rPr>
              <a:t>general fire safety a value of “-1” or higher.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In this building, with a construction type of unrated combustible, its construction score is “-1”; if its stairs are not enclosed, the score for vertical openings is a ”-2”. These two items alone would cause the building to fail (the score would be “-3”, and the mandatory minimum requirement is “-1”). So, mitigation measures must be considered.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In this case, enclosing the stairs with one hour construction changes the vertical openings score from a ”-2” to “1”, which changes the total score for these two components to zero, which is compliant. </a:t>
            </a:r>
          </a:p>
          <a:p>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&lt;4&gt; </a:t>
            </a:r>
            <a:r>
              <a:rPr lang="en-US" sz="1400" dirty="0">
                <a:latin typeface="Arial" panose="020B0604020202020204" pitchFamily="34" charset="0"/>
                <a:cs typeface="Arial" panose="020B0604020202020204" pitchFamily="34" charset="0"/>
              </a:rPr>
              <a:t>Meeting the minimum requirements of 101A </a:t>
            </a:r>
            <a:r>
              <a:rPr lang="en-US" sz="1400" b="0" dirty="0">
                <a:solidFill>
                  <a:schemeClr val="tx1"/>
                </a:solidFill>
                <a:latin typeface="Arial" panose="020B0604020202020204" pitchFamily="34" charset="0"/>
                <a:cs typeface="Arial" panose="020B0604020202020204" pitchFamily="34" charset="0"/>
              </a:rPr>
              <a:t>does not </a:t>
            </a:r>
            <a:r>
              <a:rPr lang="en-US" sz="1400" dirty="0">
                <a:latin typeface="Arial" panose="020B0604020202020204" pitchFamily="34" charset="0"/>
                <a:cs typeface="Arial" panose="020B0604020202020204" pitchFamily="34" charset="0"/>
              </a:rPr>
              <a:t>mean it complies with the code for new construction.</a:t>
            </a:r>
            <a:endParaRPr lang="en-US" sz="140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40</a:t>
            </a:fld>
            <a:endParaRPr lang="en-US"/>
          </a:p>
        </p:txBody>
      </p:sp>
    </p:spTree>
    <p:extLst>
      <p:ext uri="{BB962C8B-B14F-4D97-AF65-F5344CB8AC3E}">
        <p14:creationId xmlns:p14="http://schemas.microsoft.com/office/powerpoint/2010/main" val="4649780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0&gt; NFPA or IBC?</a:t>
            </a:r>
            <a:endParaRPr lang="en-US" sz="1400" kern="1200" dirty="0">
              <a:solidFill>
                <a:schemeClr val="tx1"/>
              </a:solidFill>
              <a:effectLst/>
              <a:latin typeface="Arial" panose="020B0604020202020204" pitchFamily="34" charset="0"/>
              <a:ea typeface="+mn-ea"/>
              <a:cs typeface="Arial" panose="020B0604020202020204" pitchFamily="34" charset="0"/>
            </a:endParaRPr>
          </a:p>
          <a:p>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The approach is different for both the NFPA and IEBC method.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Which method should you use?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Either.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Both methods:</a:t>
            </a:r>
          </a:p>
          <a:p>
            <a:pPr lvl="0"/>
            <a:r>
              <a:rPr lang="en-US" sz="1400" kern="1200" dirty="0">
                <a:solidFill>
                  <a:schemeClr val="tx1"/>
                </a:solidFill>
                <a:effectLst/>
                <a:latin typeface="Arial" panose="020B0604020202020204" pitchFamily="34" charset="0"/>
                <a:ea typeface="+mn-ea"/>
                <a:cs typeface="Arial" panose="020B0604020202020204" pitchFamily="34" charset="0"/>
              </a:rPr>
              <a:t>evaluate specific safeguards and identify a value for that safeguard</a:t>
            </a:r>
          </a:p>
          <a:p>
            <a:pPr lvl="0"/>
            <a:r>
              <a:rPr lang="en-US" sz="1400" kern="1200" dirty="0">
                <a:solidFill>
                  <a:schemeClr val="tx1"/>
                </a:solidFill>
                <a:effectLst/>
                <a:latin typeface="Arial" panose="020B0604020202020204" pitchFamily="34" charset="0"/>
                <a:ea typeface="+mn-ea"/>
                <a:cs typeface="Arial" panose="020B0604020202020204" pitchFamily="34" charset="0"/>
              </a:rPr>
              <a:t>provide an evaluation of the combined level of safeguards in existing buildings</a:t>
            </a:r>
          </a:p>
          <a:p>
            <a:pPr lvl="0"/>
            <a:r>
              <a:rPr lang="en-US" sz="1400" kern="1200" dirty="0">
                <a:solidFill>
                  <a:schemeClr val="tx1"/>
                </a:solidFill>
                <a:effectLst/>
                <a:latin typeface="Arial" panose="020B0604020202020204" pitchFamily="34" charset="0"/>
                <a:ea typeface="+mn-ea"/>
                <a:cs typeface="Arial" panose="020B0604020202020204" pitchFamily="34" charset="0"/>
              </a:rPr>
              <a:t>as a standalone evaluation will work.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You will come up with different values in each process. You cannot compare the values of one to the values of the other. But when you select one approach you go through that approach and determine t  he level of acceptable safety in that building. Neither method is right. Neither method is wrong. Two different approaches to solving the same problem.</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41</a:t>
            </a:fld>
            <a:endParaRPr lang="en-US"/>
          </a:p>
        </p:txBody>
      </p:sp>
    </p:spTree>
    <p:extLst>
      <p:ext uri="{BB962C8B-B14F-4D97-AF65-F5344CB8AC3E}">
        <p14:creationId xmlns:p14="http://schemas.microsoft.com/office/powerpoint/2010/main" val="8159527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0&gt; IBC and NFPA app</a:t>
            </a:r>
            <a:endParaRPr lang="en-US" sz="1400" kern="1200" dirty="0">
              <a:solidFill>
                <a:schemeClr val="tx1"/>
              </a:solidFill>
              <a:effectLst/>
              <a:latin typeface="Arial" panose="020B0604020202020204" pitchFamily="34" charset="0"/>
              <a:ea typeface="+mn-ea"/>
              <a:cs typeface="Arial" panose="020B0604020202020204" pitchFamily="34" charset="0"/>
            </a:endParaRPr>
          </a:p>
          <a:p>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While</a:t>
            </a:r>
            <a:r>
              <a:rPr lang="en-US" sz="1400" kern="1200" baseline="0" dirty="0">
                <a:solidFill>
                  <a:schemeClr val="tx1"/>
                </a:solidFill>
                <a:effectLst/>
                <a:latin typeface="Arial" panose="020B0604020202020204" pitchFamily="34" charset="0"/>
                <a:ea typeface="+mn-ea"/>
                <a:cs typeface="Arial" panose="020B0604020202020204" pitchFamily="34" charset="0"/>
              </a:rPr>
              <a:t> </a:t>
            </a:r>
            <a:r>
              <a:rPr lang="en-US" sz="1400" kern="1200" dirty="0">
                <a:solidFill>
                  <a:schemeClr val="tx1"/>
                </a:solidFill>
                <a:effectLst/>
                <a:latin typeface="Arial" panose="020B0604020202020204" pitchFamily="34" charset="0"/>
                <a:ea typeface="+mn-ea"/>
                <a:cs typeface="Arial" panose="020B0604020202020204" pitchFamily="34" charset="0"/>
              </a:rPr>
              <a:t>both the IEBC method and the NFPA method are equally valid,  the</a:t>
            </a:r>
            <a:r>
              <a:rPr lang="en-US" sz="1400" kern="1200" baseline="0" dirty="0">
                <a:solidFill>
                  <a:schemeClr val="tx1"/>
                </a:solidFill>
                <a:effectLst/>
                <a:latin typeface="Arial" panose="020B0604020202020204" pitchFamily="34" charset="0"/>
                <a:ea typeface="+mn-ea"/>
                <a:cs typeface="Arial" panose="020B0604020202020204" pitchFamily="34" charset="0"/>
              </a:rPr>
              <a:t> NASFM Fire Research and Education Foundation has developed</a:t>
            </a:r>
            <a:r>
              <a:rPr lang="en-US" sz="1400" kern="1200" dirty="0">
                <a:solidFill>
                  <a:schemeClr val="tx1"/>
                </a:solidFill>
                <a:effectLst/>
                <a:latin typeface="Arial" panose="020B0604020202020204" pitchFamily="34" charset="0"/>
                <a:ea typeface="+mn-ea"/>
                <a:cs typeface="Arial" panose="020B0604020202020204" pitchFamily="34" charset="0"/>
              </a:rPr>
              <a:t> a computer application  (app) to assist you in working through the</a:t>
            </a:r>
            <a:r>
              <a:rPr lang="en-US" sz="1400" kern="1200" baseline="0" dirty="0">
                <a:solidFill>
                  <a:schemeClr val="tx1"/>
                </a:solidFill>
                <a:effectLst/>
                <a:latin typeface="Arial" panose="020B0604020202020204" pitchFamily="34" charset="0"/>
                <a:ea typeface="+mn-ea"/>
                <a:cs typeface="Arial" panose="020B0604020202020204" pitchFamily="34" charset="0"/>
              </a:rPr>
              <a:t> existing building evaluation</a:t>
            </a:r>
            <a:r>
              <a:rPr lang="en-US" sz="1400" kern="1200" dirty="0">
                <a:solidFill>
                  <a:schemeClr val="tx1"/>
                </a:solidFill>
                <a:effectLst/>
                <a:latin typeface="Arial" panose="020B0604020202020204" pitchFamily="34" charset="0"/>
                <a:ea typeface="+mn-ea"/>
                <a:cs typeface="Arial" panose="020B0604020202020204" pitchFamily="34" charset="0"/>
              </a:rPr>
              <a:t> process. The</a:t>
            </a:r>
            <a:r>
              <a:rPr lang="en-US" sz="1400" kern="1200" baseline="0" dirty="0">
                <a:solidFill>
                  <a:schemeClr val="tx1"/>
                </a:solidFill>
                <a:effectLst/>
                <a:latin typeface="Arial" panose="020B0604020202020204" pitchFamily="34" charset="0"/>
                <a:ea typeface="+mn-ea"/>
                <a:cs typeface="Arial" panose="020B0604020202020204" pitchFamily="34" charset="0"/>
              </a:rPr>
              <a:t> app</a:t>
            </a:r>
            <a:r>
              <a:rPr lang="en-US" sz="1400" kern="1200" dirty="0">
                <a:solidFill>
                  <a:schemeClr val="tx1"/>
                </a:solidFill>
                <a:effectLst/>
                <a:latin typeface="Arial" panose="020B0604020202020204" pitchFamily="34" charset="0"/>
                <a:ea typeface="+mn-ea"/>
                <a:cs typeface="Arial" panose="020B0604020202020204" pitchFamily="34" charset="0"/>
              </a:rPr>
              <a:t> is based on IEBC</a:t>
            </a:r>
            <a:r>
              <a:rPr lang="en-US" sz="1400" kern="1200" baseline="0" dirty="0">
                <a:solidFill>
                  <a:schemeClr val="tx1"/>
                </a:solidFill>
                <a:effectLst/>
                <a:latin typeface="Arial" panose="020B0604020202020204" pitchFamily="34" charset="0"/>
                <a:ea typeface="+mn-ea"/>
                <a:cs typeface="Arial" panose="020B0604020202020204" pitchFamily="34" charset="0"/>
              </a:rPr>
              <a:t> Chapter 14</a:t>
            </a:r>
            <a:r>
              <a:rPr lang="en-US" sz="1400" kern="1200" dirty="0">
                <a:solidFill>
                  <a:schemeClr val="tx1"/>
                </a:solidFill>
                <a:effectLst/>
                <a:latin typeface="Arial" panose="020B0604020202020204" pitchFamily="34" charset="0"/>
                <a:ea typeface="+mn-ea"/>
                <a:cs typeface="Arial" panose="020B0604020202020204" pitchFamily="34" charset="0"/>
              </a:rPr>
              <a:t>, with an eye toward usability in simplifying the building evaluation based on the specific criteria required in Chapter</a:t>
            </a:r>
            <a:r>
              <a:rPr lang="en-US" sz="1400" kern="1200" baseline="0" dirty="0">
                <a:solidFill>
                  <a:schemeClr val="tx1"/>
                </a:solidFill>
                <a:effectLst/>
                <a:latin typeface="Arial" panose="020B0604020202020204" pitchFamily="34" charset="0"/>
                <a:ea typeface="+mn-ea"/>
                <a:cs typeface="Arial" panose="020B0604020202020204" pitchFamily="34" charset="0"/>
              </a:rPr>
              <a:t> 14</a:t>
            </a:r>
            <a:r>
              <a:rPr lang="en-US" sz="1400" kern="1200" dirty="0">
                <a:solidFill>
                  <a:schemeClr val="tx1"/>
                </a:solidFill>
                <a:effectLst/>
                <a:latin typeface="Arial" panose="020B0604020202020204" pitchFamily="34" charset="0"/>
                <a:ea typeface="+mn-ea"/>
                <a:cs typeface="Arial" panose="020B0604020202020204" pitchFamily="34" charset="0"/>
              </a:rPr>
              <a:t>.</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The app guides you through the process.</a:t>
            </a:r>
            <a:r>
              <a:rPr lang="en-US" sz="1400" kern="1200" baseline="0" dirty="0">
                <a:solidFill>
                  <a:schemeClr val="tx1"/>
                </a:solidFill>
                <a:effectLst/>
                <a:latin typeface="Arial" panose="020B0604020202020204" pitchFamily="34" charset="0"/>
                <a:ea typeface="+mn-ea"/>
                <a:cs typeface="Arial" panose="020B0604020202020204" pitchFamily="34" charset="0"/>
              </a:rPr>
              <a:t>  S</a:t>
            </a:r>
            <a:r>
              <a:rPr lang="en-US" sz="1400" kern="1200" dirty="0">
                <a:solidFill>
                  <a:schemeClr val="tx1"/>
                </a:solidFill>
                <a:effectLst/>
                <a:latin typeface="Arial" panose="020B0604020202020204" pitchFamily="34" charset="0"/>
                <a:ea typeface="+mn-ea"/>
                <a:cs typeface="Arial" panose="020B0604020202020204" pitchFamily="34" charset="0"/>
              </a:rPr>
              <a:t>tep-by-step the app will ask for information about the building, such as is the building protected with a fire sprinkler system; does the building have a fire alarm system. You provide the appropriate data from your building review. The app will compile all of the data and provide an output as to the safety rating of the building.</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42</a:t>
            </a:fld>
            <a:endParaRPr lang="en-US"/>
          </a:p>
        </p:txBody>
      </p:sp>
    </p:spTree>
    <p:extLst>
      <p:ext uri="{BB962C8B-B14F-4D97-AF65-F5344CB8AC3E}">
        <p14:creationId xmlns:p14="http://schemas.microsoft.com/office/powerpoint/2010/main" val="19493480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1" u="none" strike="noStrike" kern="1200" baseline="0" dirty="0">
                <a:solidFill>
                  <a:schemeClr val="tx1"/>
                </a:solidFill>
                <a:latin typeface="Arial" panose="020B0604020202020204" pitchFamily="34" charset="0"/>
                <a:ea typeface="+mn-ea"/>
                <a:cs typeface="Arial" panose="020B0604020202020204" pitchFamily="34" charset="0"/>
              </a:rPr>
              <a:t>&lt;Total Clicks: 0&gt; NFPA or IBC?</a:t>
            </a:r>
            <a:endParaRPr lang="en-US" sz="1400" kern="1200" dirty="0">
              <a:solidFill>
                <a:schemeClr val="tx1"/>
              </a:solidFill>
              <a:effectLst/>
              <a:latin typeface="Arial" panose="020B0604020202020204" pitchFamily="34" charset="0"/>
              <a:ea typeface="+mn-ea"/>
              <a:cs typeface="Arial" panose="020B0604020202020204" pitchFamily="34" charset="0"/>
            </a:endParaRPr>
          </a:p>
          <a:p>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So in summary, we have looked at basic concepts of fire safety or fire risk assessment as a method to determine the level of fire and life safety in any given building. These assessments are important in determining a community’s overall fire risk.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An important concept in providing a safe environment is redundancy, which we refer to as safety layering. Because there is no single fire safety component that addresses all of the fire risks completely, it’s necessary to provide several layers of protection to achieve the goal; the greater the risk to people or property, the more layers of safety needed.</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Fire risk indexing is a simplified method to assess the overall risk in any given building; a number of ready-to-use tools are available for this purpose, and each tool provides a means to compare the level of safety in one building to another, and to determine whether a building provides a particular level of safety.</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In this course, the two most common fire risk indexing applications have been described, those are contained in the International Existing Building Code, Chapter 14, and NFPA 101A. While these tools use different scoring systems, the concepts are virtually identical. A building’s risks and mitigation measures are given either pass/fail or numerical scores. Those scores are then compared with numerical values that have been developed through a consensus process and deemed to provide an appropriate level of safety. </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r>
              <a:rPr lang="en-US" sz="1400" kern="1200" dirty="0">
                <a:solidFill>
                  <a:schemeClr val="tx1"/>
                </a:solidFill>
                <a:effectLst/>
                <a:latin typeface="Arial" panose="020B0604020202020204" pitchFamily="34" charset="0"/>
                <a:ea typeface="+mn-ea"/>
                <a:cs typeface="Arial" panose="020B0604020202020204" pitchFamily="34" charset="0"/>
              </a:rPr>
              <a:t>We have only considered existing buildings in the presentation, but both NFPA and the ICC provide both prescriptive and performance criteria for new construction as well. </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43</a:t>
            </a:fld>
            <a:endParaRPr lang="en-US"/>
          </a:p>
        </p:txBody>
      </p:sp>
    </p:spTree>
    <p:extLst>
      <p:ext uri="{BB962C8B-B14F-4D97-AF65-F5344CB8AC3E}">
        <p14:creationId xmlns:p14="http://schemas.microsoft.com/office/powerpoint/2010/main" val="322882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1" kern="1200" dirty="0">
                <a:solidFill>
                  <a:schemeClr val="tx1"/>
                </a:solidFill>
                <a:effectLst/>
                <a:latin typeface="Arial" panose="020B0604020202020204" pitchFamily="34" charset="0"/>
                <a:ea typeface="+mn-ea"/>
                <a:cs typeface="Arial" panose="020B0604020202020204" pitchFamily="34" charset="0"/>
              </a:rPr>
              <a:t>&lt;Total</a:t>
            </a:r>
            <a:r>
              <a:rPr lang="en-US" sz="1200" b="1" i="1" kern="1200" baseline="0" dirty="0">
                <a:solidFill>
                  <a:schemeClr val="tx1"/>
                </a:solidFill>
                <a:effectLst/>
                <a:latin typeface="Arial" panose="020B0604020202020204" pitchFamily="34" charset="0"/>
                <a:ea typeface="+mn-ea"/>
                <a:cs typeface="Arial" panose="020B0604020202020204" pitchFamily="34" charset="0"/>
              </a:rPr>
              <a:t> Clicks: &gt; </a:t>
            </a:r>
            <a:endParaRPr lang="en-US" sz="1200" b="1"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&lt;1&gt; </a:t>
            </a:r>
            <a:r>
              <a:rPr lang="en-US" sz="1200" b="0" i="0" u="none" strike="noStrike" kern="1200" baseline="0" dirty="0">
                <a:solidFill>
                  <a:schemeClr val="tx1"/>
                </a:solidFill>
                <a:latin typeface="+mn-lt"/>
                <a:ea typeface="+mn-ea"/>
                <a:cs typeface="+mn-cs"/>
              </a:rPr>
              <a:t>Let’s examine that idea a little deeper. What is the acceptable level of fire safety? </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It depends who you ask. </a:t>
            </a:r>
          </a:p>
          <a:p>
            <a:pPr rtl="0"/>
            <a:endParaRPr lang="en-US"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&lt;2&gt; </a:t>
            </a:r>
            <a:r>
              <a:rPr lang="en-US" sz="1200" b="0" i="0" u="none" strike="noStrike" kern="1200" baseline="0" dirty="0">
                <a:solidFill>
                  <a:schemeClr val="tx1"/>
                </a:solidFill>
                <a:latin typeface="+mn-lt"/>
                <a:ea typeface="+mn-ea"/>
                <a:cs typeface="+mn-cs"/>
              </a:rPr>
              <a:t>One city manager philosophized that if he agreed with the fire marshal all the time, nothing would ever be built in his city because it would all be concrete and steel construction, with no combustible contents, and everything would have a sprinkler system; but, if he agreed with his economic development manager all the time, the city would burn down because there would be no regulations.  His perspective was that the two department heads were a good check and balance system for the community.  </a:t>
            </a:r>
          </a:p>
          <a:p>
            <a:pPr rtl="0"/>
            <a:endParaRPr lang="en-US"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&lt;3&gt; </a:t>
            </a:r>
            <a:r>
              <a:rPr lang="en-US" sz="1200" b="0" i="0" u="none" strike="noStrike" kern="1200" baseline="0" dirty="0">
                <a:solidFill>
                  <a:schemeClr val="tx1"/>
                </a:solidFill>
                <a:latin typeface="+mn-lt"/>
                <a:ea typeface="+mn-ea"/>
                <a:cs typeface="+mn-cs"/>
              </a:rPr>
              <a:t>In most communities, the members of the community should determine the level of fire safety they are willing to accept and are willing to pay for. One problem is that the general public doesn’t have a good understanding of fire dynamics, the speed with which fire spreads, and the limitations of responding fire suppression personnel. So, they depend upon their fire department personnel to help them with the decision. By doing this, they assume that any building they are in is “safe”, and they don’t fear that the building will catch fire, or that they will be trapped should a fire occur. The public has a great deal of trust in the fire service, and it’s up to the fire service to maintain that trust. </a:t>
            </a:r>
          </a:p>
          <a:p>
            <a:pPr rtl="0"/>
            <a:endParaRPr lang="en-US"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&lt;4&gt; </a:t>
            </a:r>
            <a:r>
              <a:rPr lang="en-US" sz="1200" b="0" i="0" u="none" strike="noStrike" kern="1200" baseline="0" dirty="0">
                <a:solidFill>
                  <a:schemeClr val="tx1"/>
                </a:solidFill>
                <a:latin typeface="+mn-lt"/>
                <a:ea typeface="+mn-ea"/>
                <a:cs typeface="+mn-cs"/>
              </a:rPr>
              <a:t>The codes and standards organizations attempt to codify the level of safety from most communities in the U.S.  You might consider the codes being developed to fit within a bell curve that reflects the levels of safety across the country, so that the model regulations fit most communities, but not all.  This becomes the </a:t>
            </a:r>
            <a:r>
              <a:rPr lang="en-US" sz="1200" b="0" i="0" u="none" strike="noStrike" kern="1200" baseline="0" dirty="0" err="1">
                <a:solidFill>
                  <a:schemeClr val="tx1"/>
                </a:solidFill>
                <a:latin typeface="+mn-lt"/>
                <a:ea typeface="+mn-ea"/>
                <a:cs typeface="+mn-cs"/>
              </a:rPr>
              <a:t>defacto</a:t>
            </a:r>
            <a:r>
              <a:rPr lang="en-US" sz="1200" b="0" i="0" u="none" strike="noStrike" kern="1200" baseline="0" dirty="0">
                <a:solidFill>
                  <a:schemeClr val="tx1"/>
                </a:solidFill>
                <a:latin typeface="+mn-lt"/>
                <a:ea typeface="+mn-ea"/>
                <a:cs typeface="+mn-cs"/>
              </a:rPr>
              <a:t> “minimum” level of safety consistent with the national standard. </a:t>
            </a:r>
          </a:p>
          <a:p>
            <a:pPr rtl="0"/>
            <a:endParaRPr lang="en-US"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&lt;5&gt; </a:t>
            </a:r>
            <a:r>
              <a:rPr lang="en-US" sz="1200" b="0" i="0" u="none" strike="noStrike" kern="1200" baseline="0" dirty="0">
                <a:solidFill>
                  <a:schemeClr val="tx1"/>
                </a:solidFill>
                <a:latin typeface="+mn-lt"/>
                <a:ea typeface="+mn-ea"/>
                <a:cs typeface="+mn-cs"/>
              </a:rPr>
              <a:t>Professional opinions as to the appropriate level of safety are as varied as the professionals and their professions. Engineers sometimes are willing to shave the safety factor in fire protection systems, depending more upon their mathematical evaluations than others; firefighters and fire prevention officers sometimes want “absolute” safety, which can’t be provided; elected officials are sometimes willing to accept the level of safety that the building owner wants to provide, regardless of regulations or other factors. </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These are the issues that need to be addressed through robust communications between all stakeholders, and it’s important to consider all positions when moving through a fire safety assessment of a building.</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5</a:t>
            </a:fld>
            <a:endParaRPr lang="en-US"/>
          </a:p>
        </p:txBody>
      </p:sp>
    </p:spTree>
    <p:extLst>
      <p:ext uri="{BB962C8B-B14F-4D97-AF65-F5344CB8AC3E}">
        <p14:creationId xmlns:p14="http://schemas.microsoft.com/office/powerpoint/2010/main" val="367368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1" kern="1200" dirty="0">
                <a:solidFill>
                  <a:schemeClr val="tx1"/>
                </a:solidFill>
                <a:effectLst/>
                <a:latin typeface="Arial" panose="020B0604020202020204" pitchFamily="34" charset="0"/>
                <a:ea typeface="+mn-ea"/>
                <a:cs typeface="Arial" panose="020B0604020202020204" pitchFamily="34" charset="0"/>
              </a:rPr>
              <a:t>&lt;Total</a:t>
            </a:r>
            <a:r>
              <a:rPr lang="en-US" sz="1200" b="1" i="1" kern="1200" baseline="0" dirty="0">
                <a:solidFill>
                  <a:schemeClr val="tx1"/>
                </a:solidFill>
                <a:effectLst/>
                <a:latin typeface="Arial" panose="020B0604020202020204" pitchFamily="34" charset="0"/>
                <a:ea typeface="+mn-ea"/>
                <a:cs typeface="Arial" panose="020B0604020202020204" pitchFamily="34" charset="0"/>
              </a:rPr>
              <a:t> Clicks: 3&gt; Fire safety assessments and types of risks.</a:t>
            </a:r>
            <a:endParaRPr lang="en-US" sz="1200" b="1" i="0" u="none" strike="noStrike" kern="1200" baseline="0" dirty="0">
              <a:solidFill>
                <a:schemeClr val="tx1"/>
              </a:solidFill>
              <a:latin typeface="+mn-lt"/>
              <a:ea typeface="+mn-ea"/>
              <a:cs typeface="+mn-cs"/>
            </a:endParaRPr>
          </a:p>
          <a:p>
            <a:pPr rtl="0"/>
            <a:endParaRPr lang="en-US" sz="1200" b="1"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Fire safety assessments are intended to identify strengths and weaknesses in a building’s fire protection scheme. In order to conduct such an assessment, it’s important to consider several different factors.</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One factor is the level of risk that a particular property presents. </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The risks can be divided into three categories:</a:t>
            </a:r>
          </a:p>
          <a:p>
            <a:pPr rtl="0"/>
            <a:endParaRPr lang="en-US"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&lt;1&gt; </a:t>
            </a:r>
            <a:r>
              <a:rPr lang="en-US" sz="1200" b="0" i="0" u="none" strike="noStrike" kern="1200" baseline="0" dirty="0">
                <a:solidFill>
                  <a:schemeClr val="tx1"/>
                </a:solidFill>
                <a:latin typeface="+mn-lt"/>
                <a:ea typeface="+mn-ea"/>
                <a:cs typeface="+mn-cs"/>
              </a:rPr>
              <a:t>Risk to citizens in the building, or adjacent to the building, that would otherwise be affected because of their proximity to the building</a:t>
            </a:r>
          </a:p>
          <a:p>
            <a:pPr rtl="0"/>
            <a:endParaRPr lang="en-US"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&lt;2&gt; </a:t>
            </a:r>
            <a:r>
              <a:rPr lang="en-US" sz="1200" b="0" i="0" u="none" strike="noStrike" kern="1200" baseline="0" dirty="0">
                <a:solidFill>
                  <a:schemeClr val="tx1"/>
                </a:solidFill>
                <a:latin typeface="+mn-lt"/>
                <a:ea typeface="+mn-ea"/>
                <a:cs typeface="+mn-cs"/>
              </a:rPr>
              <a:t>Risk to Fire fighters and other emergency workers responding to an emergency in the building, and</a:t>
            </a:r>
          </a:p>
          <a:p>
            <a:pPr rtl="0"/>
            <a:r>
              <a:rPr lang="en-US" sz="1200" b="1" i="0" u="none" strike="noStrike" kern="1200" baseline="0" dirty="0">
                <a:solidFill>
                  <a:schemeClr val="tx1"/>
                </a:solidFill>
                <a:latin typeface="+mn-lt"/>
                <a:ea typeface="+mn-ea"/>
                <a:cs typeface="+mn-cs"/>
              </a:rPr>
              <a:t>&lt;3&gt; </a:t>
            </a:r>
            <a:r>
              <a:rPr lang="en-US" sz="1200" b="0" i="0" u="none" strike="noStrike" kern="1200" baseline="0" dirty="0">
                <a:solidFill>
                  <a:schemeClr val="tx1"/>
                </a:solidFill>
                <a:latin typeface="+mn-lt"/>
                <a:ea typeface="+mn-ea"/>
                <a:cs typeface="+mn-cs"/>
              </a:rPr>
              <a:t>Economic risk related to the value of the building, the business operating in the building, and the economics to the community.</a:t>
            </a:r>
          </a:p>
          <a:p>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6</a:t>
            </a:fld>
            <a:endParaRPr lang="en-US"/>
          </a:p>
        </p:txBody>
      </p:sp>
    </p:spTree>
    <p:extLst>
      <p:ext uri="{BB962C8B-B14F-4D97-AF65-F5344CB8AC3E}">
        <p14:creationId xmlns:p14="http://schemas.microsoft.com/office/powerpoint/2010/main" val="943073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1" kern="1200" dirty="0">
                <a:solidFill>
                  <a:schemeClr val="tx1"/>
                </a:solidFill>
                <a:effectLst/>
                <a:latin typeface="Arial" panose="020B0604020202020204" pitchFamily="34" charset="0"/>
                <a:ea typeface="+mn-ea"/>
                <a:cs typeface="Arial" panose="020B0604020202020204" pitchFamily="34" charset="0"/>
              </a:rPr>
              <a:t>&lt;Total</a:t>
            </a:r>
            <a:r>
              <a:rPr lang="en-US" sz="1200" b="1" i="1" kern="1200" baseline="0" dirty="0">
                <a:solidFill>
                  <a:schemeClr val="tx1"/>
                </a:solidFill>
                <a:effectLst/>
                <a:latin typeface="Arial" panose="020B0604020202020204" pitchFamily="34" charset="0"/>
                <a:ea typeface="+mn-ea"/>
                <a:cs typeface="Arial" panose="020B0604020202020204" pitchFamily="34" charset="0"/>
              </a:rPr>
              <a:t> Clicks: 3&gt; Assess risks to provide everyone with an opportunity for survival.</a:t>
            </a:r>
          </a:p>
          <a:p>
            <a:pPr rtl="0"/>
            <a:endParaRPr lang="en-US" sz="1200" b="1"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When assessing these risks, life safety is paramount. </a:t>
            </a:r>
          </a:p>
          <a:p>
            <a:pPr rtl="0"/>
            <a:endParaRPr lang="en-US"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&lt;1&gt; </a:t>
            </a:r>
            <a:r>
              <a:rPr lang="en-US" sz="1200" b="0" i="0" u="none" strike="noStrike" kern="1200" baseline="0" dirty="0">
                <a:solidFill>
                  <a:schemeClr val="tx1"/>
                </a:solidFill>
                <a:latin typeface="+mn-lt"/>
                <a:ea typeface="+mn-ea"/>
                <a:cs typeface="+mn-cs"/>
              </a:rPr>
              <a:t>Citizens should be able to depend upon a level of safety that provides them the opportunity for survival should a fire occur and they take appropriate action, such as evacuating the building.  </a:t>
            </a:r>
          </a:p>
          <a:p>
            <a:pPr rtl="0"/>
            <a:endParaRPr lang="en-US"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&lt;2&gt; </a:t>
            </a:r>
            <a:r>
              <a:rPr lang="en-US" sz="1200" b="0" i="0" u="none" strike="noStrike" kern="1200" baseline="0" dirty="0">
                <a:solidFill>
                  <a:schemeClr val="tx1"/>
                </a:solidFill>
                <a:latin typeface="+mn-lt"/>
                <a:ea typeface="+mn-ea"/>
                <a:cs typeface="+mn-cs"/>
              </a:rPr>
              <a:t>Firefighters should be able to depend upon their training and assessment of a building to determine whether they will conduct interior rescue or suppression operations without unexpected building collapse or other catastrophic event that jeopardizes their safety.</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If a business is critical to the economic well being of a community, the citizens should expect that safeguards be in place to avoid that business suffering a loss that would put them out of business or cause them to shift the operations to another community. </a:t>
            </a:r>
          </a:p>
          <a:p>
            <a:pPr rtl="0"/>
            <a:endParaRPr lang="en-US"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&lt;3&gt; </a:t>
            </a:r>
            <a:r>
              <a:rPr lang="en-US" sz="1200" b="0" i="0" u="none" strike="noStrike" kern="1200" baseline="0" dirty="0">
                <a:solidFill>
                  <a:schemeClr val="tx1"/>
                </a:solidFill>
                <a:latin typeface="+mn-lt"/>
                <a:ea typeface="+mn-ea"/>
                <a:cs typeface="+mn-cs"/>
              </a:rPr>
              <a:t>Any fire safety assessment should start with an identification of the risks associated with the property being assessed.  </a:t>
            </a:r>
          </a:p>
          <a:p>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7</a:t>
            </a:fld>
            <a:endParaRPr lang="en-US"/>
          </a:p>
        </p:txBody>
      </p:sp>
    </p:spTree>
    <p:extLst>
      <p:ext uri="{BB962C8B-B14F-4D97-AF65-F5344CB8AC3E}">
        <p14:creationId xmlns:p14="http://schemas.microsoft.com/office/powerpoint/2010/main" val="3582958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1" kern="1200" dirty="0">
                <a:solidFill>
                  <a:schemeClr val="tx1"/>
                </a:solidFill>
                <a:effectLst/>
                <a:latin typeface="Arial" panose="020B0604020202020204" pitchFamily="34" charset="0"/>
                <a:ea typeface="+mn-ea"/>
                <a:cs typeface="Arial" panose="020B0604020202020204" pitchFamily="34" charset="0"/>
              </a:rPr>
              <a:t>&lt;Total</a:t>
            </a:r>
            <a:r>
              <a:rPr lang="en-US" sz="1200" b="1" i="1" kern="1200" baseline="0" dirty="0">
                <a:solidFill>
                  <a:schemeClr val="tx1"/>
                </a:solidFill>
                <a:effectLst/>
                <a:latin typeface="Arial" panose="020B0604020202020204" pitchFamily="34" charset="0"/>
                <a:ea typeface="+mn-ea"/>
                <a:cs typeface="Arial" panose="020B0604020202020204" pitchFamily="34" charset="0"/>
              </a:rPr>
              <a:t> Clicks: 1&gt; Fire safety features as layers of protection. </a:t>
            </a:r>
            <a:endParaRPr lang="en-US" sz="1200" b="1" i="0" u="none" strike="noStrike" kern="1200" baseline="0" dirty="0">
              <a:solidFill>
                <a:schemeClr val="tx1"/>
              </a:solidFill>
              <a:latin typeface="+mn-lt"/>
              <a:ea typeface="+mn-ea"/>
              <a:cs typeface="+mn-cs"/>
            </a:endParaRPr>
          </a:p>
          <a:p>
            <a:pPr rtl="0"/>
            <a:endParaRPr lang="en-US" sz="1200" b="1"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Once we’ve identified a building’s risks, we need to assess its fire safety features. </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Each fire safety “feature” can be viewed as a “layer” of fire protection. Rated construction, such as one hour or two hour construction would be a layer; a fire alarm system would be another layer; an enhanced egress system with short egress distances could be considered another layer.   </a:t>
            </a:r>
          </a:p>
          <a:p>
            <a:pPr rtl="0"/>
            <a:endParaRPr lang="en-US"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&lt;1&gt; </a:t>
            </a:r>
            <a:r>
              <a:rPr lang="en-US" sz="1200" b="0" i="0" u="none" strike="noStrike" kern="1200" baseline="0" dirty="0">
                <a:solidFill>
                  <a:schemeClr val="tx1"/>
                </a:solidFill>
                <a:latin typeface="+mn-lt"/>
                <a:ea typeface="+mn-ea"/>
                <a:cs typeface="+mn-cs"/>
              </a:rPr>
              <a:t>As most fire safety professionals know, there isn’t one solution for all of a facility’s fire and life safety problems. Instead, most facilities will need several components, or layers, of fire protection to achieve the desired level of safety.</a:t>
            </a:r>
          </a:p>
          <a:p>
            <a:pPr rtl="0"/>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1742B15E-7617-9E4C-BFD3-2DD1AB1421A6}" type="slidenum">
              <a:rPr lang="en-US" smtClean="0"/>
              <a:t>8</a:t>
            </a:fld>
            <a:endParaRPr lang="en-US"/>
          </a:p>
        </p:txBody>
      </p:sp>
    </p:spTree>
    <p:extLst>
      <p:ext uri="{BB962C8B-B14F-4D97-AF65-F5344CB8AC3E}">
        <p14:creationId xmlns:p14="http://schemas.microsoft.com/office/powerpoint/2010/main" val="1123745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Arial" panose="020B0604020202020204" pitchFamily="34" charset="0"/>
                <a:ea typeface="+mn-ea"/>
                <a:cs typeface="Arial" panose="020B0604020202020204" pitchFamily="34" charset="0"/>
              </a:rPr>
              <a:t>&lt;Total</a:t>
            </a:r>
            <a:r>
              <a:rPr lang="en-US" sz="1200" b="1" i="1" kern="1200" baseline="0" dirty="0">
                <a:solidFill>
                  <a:schemeClr val="tx1"/>
                </a:solidFill>
                <a:effectLst/>
                <a:latin typeface="Arial" panose="020B0604020202020204" pitchFamily="34" charset="0"/>
                <a:ea typeface="+mn-ea"/>
                <a:cs typeface="Arial" panose="020B0604020202020204" pitchFamily="34" charset="0"/>
              </a:rPr>
              <a:t> Clicks: 2&gt; Safety layers have different offerings, so use a comparative analysis.</a:t>
            </a:r>
            <a:endParaRPr lang="en-US" sz="1200" b="1" i="0" u="none" strike="noStrike" kern="1200" baseline="0" dirty="0">
              <a:solidFill>
                <a:schemeClr val="tx1"/>
              </a:solidFill>
              <a:latin typeface="+mn-lt"/>
              <a:ea typeface="+mn-ea"/>
              <a:cs typeface="+mn-cs"/>
            </a:endParaRPr>
          </a:p>
          <a:p>
            <a:pPr rtl="0"/>
            <a:endParaRPr lang="en-US" sz="1200" b="1"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Some safety layers provide greater protection than others – sprinklers are widely believed to be the best engineered solution, but 2/3 of reported fires in </a:t>
            </a:r>
            <a:r>
              <a:rPr lang="en-US" sz="1200" b="0" i="0" u="none" strike="noStrike" kern="1200" baseline="0" dirty="0" err="1">
                <a:solidFill>
                  <a:schemeClr val="tx1"/>
                </a:solidFill>
                <a:latin typeface="+mn-lt"/>
                <a:ea typeface="+mn-ea"/>
                <a:cs typeface="+mn-cs"/>
              </a:rPr>
              <a:t>sprinklered</a:t>
            </a:r>
            <a:r>
              <a:rPr lang="en-US" sz="1200" b="0" i="0" u="none" strike="noStrike" kern="1200" baseline="0" dirty="0">
                <a:solidFill>
                  <a:schemeClr val="tx1"/>
                </a:solidFill>
                <a:latin typeface="+mn-lt"/>
                <a:ea typeface="+mn-ea"/>
                <a:cs typeface="+mn-cs"/>
              </a:rPr>
              <a:t> buildings don’t grow large enough to activate the system – so, are portable extinguishers a needed layer of protection in </a:t>
            </a:r>
            <a:r>
              <a:rPr lang="en-US" sz="1200" b="0" i="0" u="none" strike="noStrike" kern="1200" baseline="0" dirty="0" err="1">
                <a:solidFill>
                  <a:schemeClr val="tx1"/>
                </a:solidFill>
                <a:latin typeface="+mn-lt"/>
                <a:ea typeface="+mn-ea"/>
                <a:cs typeface="+mn-cs"/>
              </a:rPr>
              <a:t>sprinklered</a:t>
            </a:r>
            <a:r>
              <a:rPr lang="en-US" sz="1200" b="0" i="0" u="none" strike="noStrike" kern="1200" baseline="0" dirty="0">
                <a:solidFill>
                  <a:schemeClr val="tx1"/>
                </a:solidFill>
                <a:latin typeface="+mn-lt"/>
                <a:ea typeface="+mn-ea"/>
                <a:cs typeface="+mn-cs"/>
              </a:rPr>
              <a:t> buildings?  The data would seem to indicate they are. </a:t>
            </a:r>
          </a:p>
          <a:p>
            <a:pPr rtl="0"/>
            <a:endParaRPr lang="en-US"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&lt;1&gt; </a:t>
            </a:r>
            <a:r>
              <a:rPr lang="en-US" sz="1200" b="0" i="0" u="none" strike="noStrike" kern="1200" baseline="0" dirty="0">
                <a:solidFill>
                  <a:schemeClr val="tx1"/>
                </a:solidFill>
                <a:latin typeface="+mn-lt"/>
                <a:ea typeface="+mn-ea"/>
                <a:cs typeface="+mn-cs"/>
              </a:rPr>
              <a:t>Some safety layers cost more than others, and with a finite amount of funding available for the construction and maintenance of buildings, it’s important to attempt to identify the most cost effective solutions to the identified risks. </a:t>
            </a:r>
          </a:p>
          <a:p>
            <a:pPr rtl="0"/>
            <a:endParaRPr lang="en-US"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&lt;2&gt; </a:t>
            </a:r>
            <a:r>
              <a:rPr lang="en-US" sz="1200" b="0" i="0" u="none" strike="noStrike" kern="1200" baseline="0" dirty="0">
                <a:solidFill>
                  <a:schemeClr val="tx1"/>
                </a:solidFill>
                <a:latin typeface="+mn-lt"/>
                <a:ea typeface="+mn-ea"/>
                <a:cs typeface="+mn-cs"/>
              </a:rPr>
              <a:t>It’s necessary to conduct</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 comparative analysis of utilizing different layers of fire protection to achieve the desired level of safety is necessary. This comparison can be somewhat difficult and subjective using the current knowledge and tools available.</a:t>
            </a:r>
            <a:endParaRPr lang="en-US" dirty="0"/>
          </a:p>
        </p:txBody>
      </p:sp>
      <p:sp>
        <p:nvSpPr>
          <p:cNvPr id="4" name="Slide Number Placeholder 3"/>
          <p:cNvSpPr>
            <a:spLocks noGrp="1"/>
          </p:cNvSpPr>
          <p:nvPr>
            <p:ph type="sldNum" sz="quarter" idx="10"/>
          </p:nvPr>
        </p:nvSpPr>
        <p:spPr/>
        <p:txBody>
          <a:bodyPr/>
          <a:lstStyle/>
          <a:p>
            <a:fld id="{1742B15E-7617-9E4C-BFD3-2DD1AB1421A6}" type="slidenum">
              <a:rPr lang="en-US" smtClean="0"/>
              <a:t>9</a:t>
            </a:fld>
            <a:endParaRPr lang="en-US"/>
          </a:p>
        </p:txBody>
      </p:sp>
    </p:spTree>
    <p:extLst>
      <p:ext uri="{BB962C8B-B14F-4D97-AF65-F5344CB8AC3E}">
        <p14:creationId xmlns:p14="http://schemas.microsoft.com/office/powerpoint/2010/main" val="2042974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descr="blueprint.png"/>
          <p:cNvPicPr>
            <a:picLocks noChangeAspect="1"/>
          </p:cNvPicPr>
          <p:nvPr userDrawn="1"/>
        </p:nvPicPr>
        <p:blipFill>
          <a:blip r:embed="rId3">
            <a:alphaModFix amt="33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userDrawn="1"/>
        </p:nvSpPr>
        <p:spPr>
          <a:xfrm>
            <a:off x="0" y="-3141"/>
            <a:ext cx="3409950" cy="6870700"/>
          </a:xfrm>
          <a:prstGeom prst="rect">
            <a:avLst/>
          </a:prstGeom>
          <a:solidFill>
            <a:srgbClr val="517EB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pic>
        <p:nvPicPr>
          <p:cNvPr id="16" name="Picture 15" descr="building-silo.png"/>
          <p:cNvPicPr>
            <a:picLocks noChangeAspect="1"/>
          </p:cNvPicPr>
          <p:nvPr userDrawn="1"/>
        </p:nvPicPr>
        <p:blipFill rotWithShape="1">
          <a:blip r:embed="rId4" cstate="screen">
            <a:alphaModFix amt="27000"/>
            <a:extLst>
              <a:ext uri="{28A0092B-C50C-407E-A947-70E740481C1C}">
                <a14:useLocalDpi xmlns:a14="http://schemas.microsoft.com/office/drawing/2010/main"/>
              </a:ext>
            </a:extLst>
          </a:blip>
          <a:srcRect l="14285" r="3553"/>
          <a:stretch/>
        </p:blipFill>
        <p:spPr>
          <a:xfrm>
            <a:off x="5405063" y="71058"/>
            <a:ext cx="3738938" cy="6817452"/>
          </a:xfrm>
          <a:prstGeom prst="rect">
            <a:avLst/>
          </a:prstGeom>
          <a:noFill/>
          <a:ln>
            <a:noFill/>
          </a:ln>
        </p:spPr>
      </p:pic>
      <p:sp>
        <p:nvSpPr>
          <p:cNvPr id="3" name="Subtitle 2"/>
          <p:cNvSpPr>
            <a:spLocks noGrp="1"/>
          </p:cNvSpPr>
          <p:nvPr>
            <p:ph type="subTitle" idx="1"/>
          </p:nvPr>
        </p:nvSpPr>
        <p:spPr>
          <a:xfrm>
            <a:off x="3743323" y="3123186"/>
            <a:ext cx="5120640" cy="1581150"/>
          </a:xfrm>
        </p:spPr>
        <p:txBody>
          <a:bodyPr>
            <a:normAutofit/>
          </a:bodyPr>
          <a:lstStyle>
            <a:lvl1pPr marL="0" indent="0" algn="l">
              <a:buNone/>
              <a:defRPr sz="2400" b="0" i="0" cap="none" spc="120" baseline="0">
                <a:solidFill>
                  <a:srgbClr val="517E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a:xfrm>
            <a:off x="3739896" y="819033"/>
            <a:ext cx="5120640" cy="2304288"/>
          </a:xfrm>
        </p:spPr>
        <p:txBody>
          <a:bodyPr>
            <a:normAutofit/>
          </a:bodyPr>
          <a:lstStyle>
            <a:lvl1pPr>
              <a:defRPr sz="4000" b="1" cap="all" baseline="0">
                <a:solidFill>
                  <a:srgbClr val="14293B"/>
                </a:solidFill>
              </a:defRPr>
            </a:lvl1pPr>
          </a:lstStyle>
          <a:p>
            <a:r>
              <a:rPr lang="en-US" dirty="0"/>
              <a:t>Click to edit Master title style</a:t>
            </a:r>
          </a:p>
        </p:txBody>
      </p:sp>
      <p:sp>
        <p:nvSpPr>
          <p:cNvPr id="8" name="Rectangle 7"/>
          <p:cNvSpPr/>
          <p:nvPr userDrawn="1"/>
        </p:nvSpPr>
        <p:spPr>
          <a:xfrm>
            <a:off x="1710266" y="-3147"/>
            <a:ext cx="1699683" cy="6870700"/>
          </a:xfrm>
          <a:prstGeom prst="rect">
            <a:avLst/>
          </a:prstGeom>
          <a:solidFill>
            <a:srgbClr val="1F994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pic>
        <p:nvPicPr>
          <p:cNvPr id="15" name="Picture 14"/>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l="11834" r="17565"/>
          <a:stretch/>
        </p:blipFill>
        <p:spPr>
          <a:xfrm>
            <a:off x="-104953" y="724304"/>
            <a:ext cx="3514903" cy="6224144"/>
          </a:xfrm>
          <a:prstGeom prst="rect">
            <a:avLst/>
          </a:prstGeom>
        </p:spPr>
      </p:pic>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276225" y="351500"/>
            <a:ext cx="8591550" cy="539515"/>
          </a:xfrm>
          <a:prstGeom prst="rect">
            <a:avLst/>
          </a:prstGeom>
        </p:spPr>
        <p:txBody>
          <a:bodyPr vert="horz" lIns="91440" tIns="45720" rIns="91440" bIns="45720" rtlCol="0" anchor="b" anchorCtr="0">
            <a:normAutofit/>
          </a:bodyPr>
          <a:lstStyle>
            <a:lvl1pPr marL="0" marR="0" indent="0" algn="l" defTabSz="914400" rtl="0" eaLnBrk="1" fontAlgn="auto" latinLnBrk="0" hangingPunct="1">
              <a:lnSpc>
                <a:spcPct val="100000"/>
              </a:lnSpc>
              <a:spcBef>
                <a:spcPts val="400"/>
              </a:spcBef>
              <a:spcAft>
                <a:spcPts val="600"/>
              </a:spcAft>
              <a:buClrTx/>
              <a:buSzTx/>
              <a:buFontTx/>
              <a:buNone/>
              <a:tabLst/>
              <a:defRPr baseline="0">
                <a:solidFill>
                  <a:srgbClr val="1F9946"/>
                </a:solidFill>
              </a:defRPr>
            </a:lvl1pPr>
          </a:lstStyle>
          <a:p>
            <a:r>
              <a:rPr lang="en-US" dirty="0"/>
              <a:t>         Compare                           </a:t>
            </a:r>
            <a:r>
              <a:rPr lang="en-US" dirty="0">
                <a:solidFill>
                  <a:srgbClr val="517EB5"/>
                </a:solidFill>
              </a:rPr>
              <a:t>Contrast</a:t>
            </a:r>
            <a:endParaRPr lang="en-US" dirty="0"/>
          </a:p>
        </p:txBody>
      </p:sp>
      <p:sp>
        <p:nvSpPr>
          <p:cNvPr id="12" name="Content Placeholder 11"/>
          <p:cNvSpPr>
            <a:spLocks noGrp="1"/>
          </p:cNvSpPr>
          <p:nvPr>
            <p:ph sz="quarter" idx="13"/>
          </p:nvPr>
        </p:nvSpPr>
        <p:spPr>
          <a:xfrm>
            <a:off x="276225" y="891015"/>
            <a:ext cx="4251960" cy="577623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p:cNvSpPr>
            <a:spLocks noGrp="1"/>
          </p:cNvSpPr>
          <p:nvPr>
            <p:ph sz="quarter" idx="14"/>
          </p:nvPr>
        </p:nvSpPr>
        <p:spPr>
          <a:xfrm>
            <a:off x="4615815" y="891015"/>
            <a:ext cx="4251960" cy="577623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6597353"/>
            <a:ext cx="9144000" cy="324740"/>
          </a:xfrm>
          <a:prstGeom prst="rect">
            <a:avLst/>
          </a:prstGeom>
          <a:solidFill>
            <a:srgbClr val="8BB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userDrawn="1"/>
        </p:nvSpPr>
        <p:spPr>
          <a:xfrm>
            <a:off x="4126979" y="6078128"/>
            <a:ext cx="904841" cy="589123"/>
          </a:xfrm>
          <a:prstGeom prst="triangle">
            <a:avLst/>
          </a:prstGeom>
          <a:solidFill>
            <a:srgbClr val="8BB2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rot="10800000">
            <a:off x="0" y="0"/>
            <a:ext cx="9144000" cy="190748"/>
          </a:xfrm>
          <a:prstGeom prst="rect">
            <a:avLst/>
          </a:prstGeom>
          <a:solidFill>
            <a:srgbClr val="8BB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8C43"/>
              </a:solidFill>
            </a:endParaRPr>
          </a:p>
        </p:txBody>
      </p:sp>
      <p:sp>
        <p:nvSpPr>
          <p:cNvPr id="14" name="Isosceles Triangle 13"/>
          <p:cNvSpPr/>
          <p:nvPr userDrawn="1"/>
        </p:nvSpPr>
        <p:spPr>
          <a:xfrm rot="10800000">
            <a:off x="4116736" y="177391"/>
            <a:ext cx="904841" cy="589123"/>
          </a:xfrm>
          <a:prstGeom prst="triangle">
            <a:avLst/>
          </a:prstGeom>
          <a:solidFill>
            <a:srgbClr val="8BB2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276225" y="228601"/>
            <a:ext cx="8591550" cy="652173"/>
          </a:xfrm>
          <a:prstGeom prst="rect">
            <a:avLst/>
          </a:prstGeom>
        </p:spPr>
        <p:txBody>
          <a:bodyPr vert="horz" lIns="91440" tIns="45720" rIns="91440" bIns="45720" rtlCol="0" anchor="b" anchorCtr="0">
            <a:normAutofit/>
          </a:bodyPr>
          <a:lstStyle/>
          <a:p>
            <a:r>
              <a:rPr lang="en-US" dirty="0"/>
              <a:t>Click to edit Master title style</a:t>
            </a:r>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3141"/>
            <a:ext cx="9144000" cy="863431"/>
          </a:xfrm>
          <a:prstGeom prst="rect">
            <a:avLst/>
          </a:prstGeom>
          <a:solidFill>
            <a:srgbClr val="142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sp>
        <p:nvSpPr>
          <p:cNvPr id="17" name="Title Placeholder 1"/>
          <p:cNvSpPr>
            <a:spLocks noGrp="1"/>
          </p:cNvSpPr>
          <p:nvPr>
            <p:ph type="title"/>
          </p:nvPr>
        </p:nvSpPr>
        <p:spPr>
          <a:xfrm>
            <a:off x="276225" y="95455"/>
            <a:ext cx="8591550" cy="662414"/>
          </a:xfrm>
          <a:prstGeom prst="rect">
            <a:avLst/>
          </a:prstGeom>
        </p:spPr>
        <p:txBody>
          <a:bodyPr vert="horz" lIns="91440" tIns="45720" rIns="91440" bIns="45720" rtlCol="0" anchor="b" anchorCtr="0">
            <a:normAutofit/>
          </a:bodyPr>
          <a:lstStyle>
            <a:lvl1pPr>
              <a:defRPr b="0">
                <a:solidFill>
                  <a:schemeClr val="bg1"/>
                </a:solidFill>
              </a:defRPr>
            </a:lvl1pPr>
          </a:lstStyle>
          <a:p>
            <a:r>
              <a:rPr lang="en-US" dirty="0"/>
              <a:t>Click to edit Master title style</a:t>
            </a:r>
          </a:p>
        </p:txBody>
      </p:sp>
    </p:spTree>
    <p:custDataLst>
      <p:tags r:id="rId1"/>
    </p:custData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6225" y="228601"/>
            <a:ext cx="4435329" cy="600965"/>
          </a:xfrm>
        </p:spPr>
        <p:txBody>
          <a:bodyPr/>
          <a:lstStyle>
            <a:lvl1pPr>
              <a:defRPr>
                <a:solidFill>
                  <a:srgbClr val="EE1E23"/>
                </a:solidFill>
              </a:defRPr>
            </a:lvl1pPr>
          </a:lstStyle>
          <a:p>
            <a:r>
              <a:rPr lang="en-US" dirty="0"/>
              <a:t>Title Here</a:t>
            </a:r>
          </a:p>
        </p:txBody>
      </p:sp>
      <p:pic>
        <p:nvPicPr>
          <p:cNvPr id="3" name="Picture 2" descr="blueprint.png"/>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4711554" y="0"/>
            <a:ext cx="4432446" cy="6858000"/>
          </a:xfrm>
          <a:prstGeom prst="rect">
            <a:avLst/>
          </a:prstGeom>
        </p:spPr>
      </p:pic>
      <p:pic>
        <p:nvPicPr>
          <p:cNvPr id="4" name="Picture 3"/>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11834" r="17565"/>
          <a:stretch/>
        </p:blipFill>
        <p:spPr>
          <a:xfrm>
            <a:off x="-104953" y="724304"/>
            <a:ext cx="4722870" cy="6224144"/>
          </a:xfrm>
          <a:prstGeom prst="rect">
            <a:avLst/>
          </a:prstGeom>
        </p:spPr>
      </p:pic>
    </p:spTree>
    <p:extLst>
      <p:ext uri="{BB962C8B-B14F-4D97-AF65-F5344CB8AC3E}">
        <p14:creationId xmlns:p14="http://schemas.microsoft.com/office/powerpoint/2010/main" val="3776743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descr="blueprint.png"/>
          <p:cNvPicPr>
            <a:picLocks noChangeAspect="1"/>
          </p:cNvPicPr>
          <p:nvPr userDrawn="1"/>
        </p:nvPicPr>
        <p:blipFill>
          <a:blip r:embed="rId3">
            <a:alphaModFix amt="21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2102824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flip="none" rotWithShape="1">
          <a:gsLst>
            <a:gs pos="99083">
              <a:srgbClr val="FBFCFD"/>
            </a:gs>
            <a:gs pos="0">
              <a:srgbClr val="FEFEFE"/>
            </a:gs>
            <a:gs pos="52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930475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cstate="screen">
            <a:alphaModFix amt="29000"/>
            <a:extLst>
              <a:ext uri="{28A0092B-C50C-407E-A947-70E740481C1C}">
                <a14:useLocalDpi xmlns:a14="http://schemas.microsoft.com/office/drawing/2010/main"/>
              </a:ext>
            </a:extLst>
          </a:blip>
          <a:srcRect l="11834" r="17565"/>
          <a:stretch/>
        </p:blipFill>
        <p:spPr>
          <a:xfrm>
            <a:off x="-10499" y="0"/>
            <a:ext cx="9151873" cy="6948448"/>
          </a:xfrm>
          <a:prstGeom prst="rect">
            <a:avLst/>
          </a:prstGeom>
        </p:spPr>
      </p:pic>
    </p:spTree>
    <p:custDataLst>
      <p:tags r:id="rId1"/>
    </p:custData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ound Same Side Corner Rectangle 2"/>
          <p:cNvSpPr/>
          <p:nvPr userDrawn="1"/>
        </p:nvSpPr>
        <p:spPr>
          <a:xfrm rot="5400000">
            <a:off x="711757" y="-575674"/>
            <a:ext cx="6611353" cy="8034872"/>
          </a:xfrm>
          <a:prstGeom prst="round2SameRect">
            <a:avLst>
              <a:gd name="adj1" fmla="val 2854"/>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userDrawn="1"/>
        </p:nvSpPr>
        <p:spPr>
          <a:xfrm>
            <a:off x="-3" y="237737"/>
            <a:ext cx="9144004" cy="651254"/>
          </a:xfrm>
          <a:prstGeom prst="rect">
            <a:avLst/>
          </a:prstGeom>
          <a:solidFill>
            <a:srgbClr val="1F99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Content Placeholder 2"/>
          <p:cNvSpPr>
            <a:spLocks noGrp="1"/>
          </p:cNvSpPr>
          <p:nvPr>
            <p:ph sz="quarter" idx="13"/>
          </p:nvPr>
        </p:nvSpPr>
        <p:spPr>
          <a:xfrm>
            <a:off x="274320" y="1394845"/>
            <a:ext cx="7085105" cy="5158883"/>
          </a:xfrm>
        </p:spPr>
        <p:txBody>
          <a:bodyPr>
            <a:normAutofit/>
          </a:bodyPr>
          <a:lstStyle/>
          <a:p>
            <a:pPr>
              <a:buClr>
                <a:srgbClr val="14293B"/>
              </a:buClr>
            </a:pPr>
            <a:r>
              <a:rPr lang="en-US" sz="2000" dirty="0"/>
              <a:t>Add text here</a:t>
            </a:r>
          </a:p>
          <a:p>
            <a:pPr>
              <a:buClr>
                <a:srgbClr val="14293B"/>
              </a:buClr>
            </a:pPr>
            <a:r>
              <a:rPr lang="en-US" sz="2000" dirty="0"/>
              <a:t>Add text here</a:t>
            </a:r>
          </a:p>
          <a:p>
            <a:pPr>
              <a:buClr>
                <a:srgbClr val="14293B"/>
              </a:buClr>
            </a:pPr>
            <a:r>
              <a:rPr lang="en-US" sz="2000" dirty="0"/>
              <a:t>Add text here</a:t>
            </a:r>
          </a:p>
          <a:p>
            <a:pPr>
              <a:buClr>
                <a:srgbClr val="14293B"/>
              </a:buClr>
            </a:pPr>
            <a:endParaRPr lang="en-US" sz="2000" dirty="0"/>
          </a:p>
        </p:txBody>
      </p:sp>
    </p:spTree>
    <p:extLst>
      <p:ext uri="{BB962C8B-B14F-4D97-AF65-F5344CB8AC3E}">
        <p14:creationId xmlns:p14="http://schemas.microsoft.com/office/powerpoint/2010/main" val="57770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4" name="Picture 13" descr="blueprint.png"/>
          <p:cNvPicPr>
            <a:picLocks noChangeAspect="1"/>
          </p:cNvPicPr>
          <p:nvPr userDrawn="1"/>
        </p:nvPicPr>
        <p:blipFill>
          <a:blip r:embed="rId3">
            <a:alphaModFix amt="33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userDrawn="1"/>
        </p:nvSpPr>
        <p:spPr>
          <a:xfrm>
            <a:off x="0" y="-3141"/>
            <a:ext cx="3409950" cy="6870700"/>
          </a:xfrm>
          <a:prstGeom prst="rect">
            <a:avLst/>
          </a:prstGeom>
          <a:solidFill>
            <a:srgbClr val="1F994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pic>
        <p:nvPicPr>
          <p:cNvPr id="15" name="Picture 14"/>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l="11834" r="17565"/>
          <a:stretch/>
        </p:blipFill>
        <p:spPr>
          <a:xfrm>
            <a:off x="-104953" y="724304"/>
            <a:ext cx="3514903" cy="6224144"/>
          </a:xfrm>
          <a:prstGeom prst="rect">
            <a:avLst/>
          </a:prstGeom>
        </p:spPr>
      </p:pic>
      <p:pic>
        <p:nvPicPr>
          <p:cNvPr id="16" name="Picture 15" descr="building-silo.png"/>
          <p:cNvPicPr>
            <a:picLocks noChangeAspect="1"/>
          </p:cNvPicPr>
          <p:nvPr userDrawn="1"/>
        </p:nvPicPr>
        <p:blipFill rotWithShape="1">
          <a:blip r:embed="rId5" cstate="screen">
            <a:alphaModFix amt="27000"/>
            <a:extLst>
              <a:ext uri="{28A0092B-C50C-407E-A947-70E740481C1C}">
                <a14:useLocalDpi xmlns:a14="http://schemas.microsoft.com/office/drawing/2010/main"/>
              </a:ext>
            </a:extLst>
          </a:blip>
          <a:srcRect l="14285" r="3553"/>
          <a:stretch/>
        </p:blipFill>
        <p:spPr>
          <a:xfrm>
            <a:off x="5405063" y="71058"/>
            <a:ext cx="3738938" cy="6817452"/>
          </a:xfrm>
          <a:prstGeom prst="rect">
            <a:avLst/>
          </a:prstGeom>
          <a:noFill/>
          <a:ln>
            <a:noFill/>
          </a:ln>
        </p:spPr>
      </p:pic>
      <p:sp>
        <p:nvSpPr>
          <p:cNvPr id="3" name="Subtitle 2"/>
          <p:cNvSpPr>
            <a:spLocks noGrp="1"/>
          </p:cNvSpPr>
          <p:nvPr>
            <p:ph type="subTitle" idx="1"/>
          </p:nvPr>
        </p:nvSpPr>
        <p:spPr>
          <a:xfrm>
            <a:off x="3743323" y="3123186"/>
            <a:ext cx="5120640" cy="1581150"/>
          </a:xfrm>
        </p:spPr>
        <p:txBody>
          <a:bodyPr>
            <a:normAutofit/>
          </a:bodyPr>
          <a:lstStyle>
            <a:lvl1pPr marL="0" indent="0" algn="l">
              <a:buNone/>
              <a:defRPr sz="2400" b="0" i="0" cap="none" spc="120" baseline="0">
                <a:solidFill>
                  <a:srgbClr val="517E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a:xfrm>
            <a:off x="3739896" y="819033"/>
            <a:ext cx="5120640" cy="2304288"/>
          </a:xfrm>
        </p:spPr>
        <p:txBody>
          <a:bodyPr>
            <a:normAutofit/>
          </a:bodyPr>
          <a:lstStyle>
            <a:lvl1pPr>
              <a:defRPr sz="4000" b="1" cap="all" baseline="0">
                <a:solidFill>
                  <a:srgbClr val="14293B"/>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126166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5" name="Title Placeholder 1"/>
          <p:cNvSpPr>
            <a:spLocks noGrp="1"/>
          </p:cNvSpPr>
          <p:nvPr>
            <p:ph type="title"/>
          </p:nvPr>
        </p:nvSpPr>
        <p:spPr>
          <a:xfrm>
            <a:off x="276225" y="228601"/>
            <a:ext cx="8591550" cy="549758"/>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1" name="Content Placeholder 30"/>
          <p:cNvSpPr>
            <a:spLocks noGrp="1"/>
          </p:cNvSpPr>
          <p:nvPr>
            <p:ph sz="quarter" idx="13"/>
          </p:nvPr>
        </p:nvSpPr>
        <p:spPr>
          <a:xfrm>
            <a:off x="274320" y="881687"/>
            <a:ext cx="8595360" cy="53545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pic>
        <p:nvPicPr>
          <p:cNvPr id="2" name="Picture 1" descr="building-silo.png"/>
          <p:cNvPicPr>
            <a:picLocks noChangeAspect="1"/>
          </p:cNvPicPr>
          <p:nvPr userDrawn="1"/>
        </p:nvPicPr>
        <p:blipFill>
          <a:blip r:embed="rId3">
            <a:alphaModFix amt="31000"/>
            <a:extLst>
              <a:ext uri="{28A0092B-C50C-407E-A947-70E740481C1C}">
                <a14:useLocalDpi xmlns:a14="http://schemas.microsoft.com/office/drawing/2010/main"/>
              </a:ext>
            </a:extLst>
          </a:blip>
          <a:stretch>
            <a:fillRect/>
          </a:stretch>
        </p:blipFill>
        <p:spPr>
          <a:xfrm>
            <a:off x="4473716" y="-34374"/>
            <a:ext cx="4732078" cy="6892374"/>
          </a:xfrm>
          <a:prstGeom prst="rect">
            <a:avLst/>
          </a:prstGeom>
        </p:spPr>
      </p:pic>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7" name="Rectangle 16"/>
          <p:cNvSpPr/>
          <p:nvPr userDrawn="1"/>
        </p:nvSpPr>
        <p:spPr>
          <a:xfrm>
            <a:off x="5734050" y="-3141"/>
            <a:ext cx="3409950" cy="6870700"/>
          </a:xfrm>
          <a:prstGeom prst="rect">
            <a:avLst/>
          </a:prstGeom>
          <a:solidFill>
            <a:srgbClr val="142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pic>
        <p:nvPicPr>
          <p:cNvPr id="11" name="Picture 10" descr="building-silo.png"/>
          <p:cNvPicPr>
            <a:picLocks noChangeAspect="1"/>
          </p:cNvPicPr>
          <p:nvPr userDrawn="1"/>
        </p:nvPicPr>
        <p:blipFill rotWithShape="1">
          <a:blip r:embed="rId3" cstate="screen">
            <a:alphaModFix amt="6000"/>
            <a:extLst>
              <a:ext uri="{28A0092B-C50C-407E-A947-70E740481C1C}">
                <a14:useLocalDpi xmlns:a14="http://schemas.microsoft.com/office/drawing/2010/main"/>
              </a:ext>
            </a:extLst>
          </a:blip>
          <a:srcRect l="14285" r="3553"/>
          <a:stretch/>
        </p:blipFill>
        <p:spPr>
          <a:xfrm flipH="1">
            <a:off x="5734050" y="901700"/>
            <a:ext cx="3409950" cy="5956300"/>
          </a:xfrm>
          <a:prstGeom prst="rect">
            <a:avLst/>
          </a:prstGeom>
          <a:noFill/>
          <a:ln>
            <a:noFill/>
          </a:ln>
        </p:spPr>
      </p:pic>
      <p:sp>
        <p:nvSpPr>
          <p:cNvPr id="15" name="Subtitle 2"/>
          <p:cNvSpPr>
            <a:spLocks noGrp="1"/>
          </p:cNvSpPr>
          <p:nvPr>
            <p:ph type="subTitle" idx="1"/>
          </p:nvPr>
        </p:nvSpPr>
        <p:spPr>
          <a:xfrm>
            <a:off x="5814376" y="273551"/>
            <a:ext cx="3329623" cy="1476375"/>
          </a:xfrm>
        </p:spPr>
        <p:txBody>
          <a:bodyPr anchor="t" anchorCtr="0">
            <a:normAutofit/>
          </a:bodyPr>
          <a:lstStyle>
            <a:lvl1pPr marL="0" indent="0" algn="l">
              <a:buNone/>
              <a:defRPr sz="2400" b="0" i="0" cap="none" spc="12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Title 11"/>
          <p:cNvSpPr>
            <a:spLocks noGrp="1"/>
          </p:cNvSpPr>
          <p:nvPr>
            <p:ph type="title"/>
          </p:nvPr>
        </p:nvSpPr>
        <p:spPr>
          <a:xfrm>
            <a:off x="127719" y="66674"/>
            <a:ext cx="5034324" cy="1336420"/>
          </a:xfrm>
        </p:spPr>
        <p:txBody>
          <a:bodyPr anchor="t">
            <a:normAutofit/>
          </a:bodyPr>
          <a:lstStyle>
            <a:lvl1pPr>
              <a:defRPr kumimoji="0" lang="en-US" sz="3200" b="1" i="0" u="none" strike="noStrike" kern="1200" cap="all" spc="0" normalizeH="0" baseline="0" noProof="0" dirty="0" smtClean="0">
                <a:ln>
                  <a:noFill/>
                </a:ln>
                <a:solidFill>
                  <a:srgbClr val="1F9946"/>
                </a:solidFill>
                <a:effectLst/>
                <a:uLnTx/>
                <a:uFillTx/>
                <a:latin typeface="+mj-lt"/>
                <a:ea typeface="+mj-ea"/>
                <a:cs typeface="Tunga" pitchFamily="2"/>
              </a:defRPr>
            </a:lvl1pPr>
          </a:lstStyle>
          <a:p>
            <a:r>
              <a:rPr lang="en-US" dirty="0"/>
              <a:t>Click to edit Master title style</a:t>
            </a:r>
          </a:p>
        </p:txBody>
      </p:sp>
      <p:sp>
        <p:nvSpPr>
          <p:cNvPr id="14" name="Content Placeholder 11"/>
          <p:cNvSpPr>
            <a:spLocks noGrp="1"/>
          </p:cNvSpPr>
          <p:nvPr>
            <p:ph sz="quarter" idx="13"/>
          </p:nvPr>
        </p:nvSpPr>
        <p:spPr>
          <a:xfrm>
            <a:off x="127719" y="1298448"/>
            <a:ext cx="5515904" cy="4937760"/>
          </a:xfrm>
        </p:spPr>
        <p:txBody>
          <a:bodyPr>
            <a:normAutofit/>
          </a:bodyPr>
          <a:lstStyle>
            <a:lvl1pPr>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1"/>
          <p:cNvSpPr>
            <a:spLocks noGrp="1"/>
          </p:cNvSpPr>
          <p:nvPr>
            <p:ph sz="quarter" idx="14"/>
          </p:nvPr>
        </p:nvSpPr>
        <p:spPr>
          <a:xfrm>
            <a:off x="5814377" y="1298448"/>
            <a:ext cx="3253532" cy="4937760"/>
          </a:xfrm>
        </p:spPr>
        <p:txBody>
          <a:bodyPr>
            <a:normAutofit/>
          </a:bodyPr>
          <a:lstStyle>
            <a:lvl1pPr>
              <a:buClr>
                <a:schemeClr val="bg1"/>
              </a:buClr>
              <a:defRPr sz="2000">
                <a:solidFill>
                  <a:srgbClr val="FFFFFF"/>
                </a:solidFill>
              </a:defRPr>
            </a:lvl1pPr>
            <a:lvl2pPr>
              <a:buClr>
                <a:schemeClr val="bg1"/>
              </a:buClr>
              <a:defRPr sz="1800">
                <a:solidFill>
                  <a:srgbClr val="FFFFFF"/>
                </a:solidFill>
              </a:defRPr>
            </a:lvl2pPr>
            <a:lvl3pPr>
              <a:buClr>
                <a:schemeClr val="bg1"/>
              </a:buClr>
              <a:defRPr sz="1600">
                <a:solidFill>
                  <a:srgbClr val="FFFFFF"/>
                </a:solidFill>
              </a:defRPr>
            </a:lvl3pPr>
            <a:lvl4pPr>
              <a:buClr>
                <a:schemeClr val="bg1"/>
              </a:buClr>
              <a:defRPr sz="1600">
                <a:solidFill>
                  <a:srgbClr val="FFFFFF"/>
                </a:solidFill>
              </a:defRPr>
            </a:lvl4pPr>
            <a:lvl5pPr>
              <a:buClr>
                <a:schemeClr val="bg1"/>
              </a:buClr>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Isosceles Triangle 2"/>
          <p:cNvSpPr/>
          <p:nvPr userDrawn="1"/>
        </p:nvSpPr>
        <p:spPr>
          <a:xfrm rot="16200000">
            <a:off x="5004184" y="318588"/>
            <a:ext cx="904841" cy="589123"/>
          </a:xfrm>
          <a:prstGeom prst="triangle">
            <a:avLst/>
          </a:prstGeom>
          <a:solidFill>
            <a:srgbClr val="142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7" name="Rectangle 16"/>
          <p:cNvSpPr/>
          <p:nvPr userDrawn="1"/>
        </p:nvSpPr>
        <p:spPr>
          <a:xfrm>
            <a:off x="5734050" y="-3141"/>
            <a:ext cx="3409950" cy="6870700"/>
          </a:xfrm>
          <a:prstGeom prst="rect">
            <a:avLst/>
          </a:prstGeom>
          <a:solidFill>
            <a:srgbClr val="EE1E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pic>
        <p:nvPicPr>
          <p:cNvPr id="11" name="Picture 10" descr="building-silo.png"/>
          <p:cNvPicPr>
            <a:picLocks noChangeAspect="1"/>
          </p:cNvPicPr>
          <p:nvPr userDrawn="1"/>
        </p:nvPicPr>
        <p:blipFill rotWithShape="1">
          <a:blip r:embed="rId3" cstate="screen">
            <a:alphaModFix amt="6000"/>
            <a:extLst>
              <a:ext uri="{28A0092B-C50C-407E-A947-70E740481C1C}">
                <a14:useLocalDpi xmlns:a14="http://schemas.microsoft.com/office/drawing/2010/main"/>
              </a:ext>
            </a:extLst>
          </a:blip>
          <a:srcRect l="14285" r="3553"/>
          <a:stretch/>
        </p:blipFill>
        <p:spPr>
          <a:xfrm flipH="1">
            <a:off x="5734050" y="901700"/>
            <a:ext cx="3409950" cy="5956300"/>
          </a:xfrm>
          <a:prstGeom prst="rect">
            <a:avLst/>
          </a:prstGeom>
          <a:noFill/>
          <a:ln>
            <a:noFill/>
          </a:ln>
        </p:spPr>
      </p:pic>
      <p:sp>
        <p:nvSpPr>
          <p:cNvPr id="15" name="Subtitle 2"/>
          <p:cNvSpPr>
            <a:spLocks noGrp="1"/>
          </p:cNvSpPr>
          <p:nvPr>
            <p:ph type="subTitle" idx="1"/>
          </p:nvPr>
        </p:nvSpPr>
        <p:spPr>
          <a:xfrm>
            <a:off x="5814376" y="273551"/>
            <a:ext cx="3329623" cy="1476375"/>
          </a:xfrm>
        </p:spPr>
        <p:txBody>
          <a:bodyPr anchor="t" anchorCtr="0">
            <a:normAutofit/>
          </a:bodyPr>
          <a:lstStyle>
            <a:lvl1pPr marL="0" indent="0" algn="l">
              <a:buNone/>
              <a:defRPr sz="2400" b="0" i="0" cap="none" spc="12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Title 11"/>
          <p:cNvSpPr>
            <a:spLocks noGrp="1"/>
          </p:cNvSpPr>
          <p:nvPr>
            <p:ph type="title"/>
          </p:nvPr>
        </p:nvSpPr>
        <p:spPr>
          <a:xfrm>
            <a:off x="127719" y="66674"/>
            <a:ext cx="5034324" cy="1336420"/>
          </a:xfrm>
        </p:spPr>
        <p:txBody>
          <a:bodyPr anchor="t">
            <a:normAutofit/>
          </a:bodyPr>
          <a:lstStyle>
            <a:lvl1pPr>
              <a:defRPr kumimoji="0" lang="en-US" sz="3200" b="1" i="0" u="none" strike="noStrike" kern="1200" cap="all" spc="0" normalizeH="0" baseline="0" noProof="0" dirty="0" smtClean="0">
                <a:ln>
                  <a:noFill/>
                </a:ln>
                <a:solidFill>
                  <a:srgbClr val="517EB5"/>
                </a:solidFill>
                <a:effectLst/>
                <a:uLnTx/>
                <a:uFillTx/>
                <a:latin typeface="+mj-lt"/>
                <a:ea typeface="+mj-ea"/>
                <a:cs typeface="Tunga" pitchFamily="2"/>
              </a:defRPr>
            </a:lvl1pPr>
          </a:lstStyle>
          <a:p>
            <a:r>
              <a:rPr lang="en-US" dirty="0"/>
              <a:t>Click to edit Master title style</a:t>
            </a:r>
          </a:p>
        </p:txBody>
      </p:sp>
      <p:sp>
        <p:nvSpPr>
          <p:cNvPr id="14" name="Content Placeholder 11"/>
          <p:cNvSpPr>
            <a:spLocks noGrp="1"/>
          </p:cNvSpPr>
          <p:nvPr>
            <p:ph sz="quarter" idx="13"/>
          </p:nvPr>
        </p:nvSpPr>
        <p:spPr>
          <a:xfrm>
            <a:off x="127719" y="1298448"/>
            <a:ext cx="5515904" cy="4937760"/>
          </a:xfrm>
        </p:spPr>
        <p:txBody>
          <a:bodyPr>
            <a:normAutofit/>
          </a:bodyPr>
          <a:lstStyle>
            <a:lvl1pPr>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1"/>
          <p:cNvSpPr>
            <a:spLocks noGrp="1"/>
          </p:cNvSpPr>
          <p:nvPr>
            <p:ph sz="quarter" idx="14"/>
          </p:nvPr>
        </p:nvSpPr>
        <p:spPr>
          <a:xfrm>
            <a:off x="5814377" y="1298448"/>
            <a:ext cx="3253532" cy="4937760"/>
          </a:xfrm>
        </p:spPr>
        <p:txBody>
          <a:bodyPr>
            <a:normAutofit/>
          </a:bodyPr>
          <a:lstStyle>
            <a:lvl1pPr>
              <a:buClr>
                <a:schemeClr val="bg1"/>
              </a:buClr>
              <a:defRPr sz="2000">
                <a:solidFill>
                  <a:srgbClr val="FFFFFF"/>
                </a:solidFill>
              </a:defRPr>
            </a:lvl1pPr>
            <a:lvl2pPr>
              <a:buClr>
                <a:schemeClr val="bg1"/>
              </a:buClr>
              <a:defRPr sz="1800">
                <a:solidFill>
                  <a:srgbClr val="FFFFFF"/>
                </a:solidFill>
              </a:defRPr>
            </a:lvl2pPr>
            <a:lvl3pPr>
              <a:buClr>
                <a:schemeClr val="bg1"/>
              </a:buClr>
              <a:defRPr sz="1600">
                <a:solidFill>
                  <a:srgbClr val="FFFFFF"/>
                </a:solidFill>
              </a:defRPr>
            </a:lvl3pPr>
            <a:lvl4pPr>
              <a:buClr>
                <a:schemeClr val="bg1"/>
              </a:buClr>
              <a:defRPr sz="1600">
                <a:solidFill>
                  <a:srgbClr val="FFFFFF"/>
                </a:solidFill>
              </a:defRPr>
            </a:lvl4pPr>
            <a:lvl5pPr>
              <a:buClr>
                <a:schemeClr val="bg1"/>
              </a:buClr>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Isosceles Triangle 2"/>
          <p:cNvSpPr/>
          <p:nvPr userDrawn="1"/>
        </p:nvSpPr>
        <p:spPr>
          <a:xfrm rot="16200000">
            <a:off x="5004184" y="318588"/>
            <a:ext cx="904841" cy="589123"/>
          </a:xfrm>
          <a:prstGeom prst="triangle">
            <a:avLst/>
          </a:prstGeom>
          <a:solidFill>
            <a:srgbClr val="EE1E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83676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rgbClr val="1F9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rgbClr val="FFFFFF"/>
                </a:solidFill>
              </a:defRPr>
            </a:lvl1pPr>
          </a:lstStyle>
          <a:p>
            <a:r>
              <a:rPr lang="en-US" dirty="0"/>
              <a:t>Click to edit Master title style</a:t>
            </a:r>
          </a:p>
        </p:txBody>
      </p:sp>
      <p:sp>
        <p:nvSpPr>
          <p:cNvPr id="10" name="Content Placeholder 11"/>
          <p:cNvSpPr>
            <a:spLocks noGrp="1"/>
          </p:cNvSpPr>
          <p:nvPr>
            <p:ph sz="quarter" idx="14"/>
          </p:nvPr>
        </p:nvSpPr>
        <p:spPr>
          <a:xfrm>
            <a:off x="3775935" y="1298448"/>
            <a:ext cx="5063266" cy="5285988"/>
          </a:xfrm>
        </p:spPr>
        <p:txBody>
          <a:bodyPr>
            <a:normAutofit/>
          </a:bodyPr>
          <a:lstStyle>
            <a:lvl1pPr>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rgbClr val="FFFFFF"/>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a:t>Click to edit Master text styles</a:t>
            </a:r>
          </a:p>
        </p:txBody>
      </p:sp>
      <p:sp>
        <p:nvSpPr>
          <p:cNvPr id="12" name="Isosceles Triangle 11"/>
          <p:cNvSpPr/>
          <p:nvPr userDrawn="1"/>
        </p:nvSpPr>
        <p:spPr>
          <a:xfrm rot="5400000">
            <a:off x="3241848" y="386460"/>
            <a:ext cx="904841" cy="589123"/>
          </a:xfrm>
          <a:prstGeom prst="triangle">
            <a:avLst/>
          </a:prstGeom>
          <a:solidFill>
            <a:srgbClr val="1F99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building-silo.png"/>
          <p:cNvPicPr>
            <a:picLocks noChangeAspect="1"/>
          </p:cNvPicPr>
          <p:nvPr userDrawn="1"/>
        </p:nvPicPr>
        <p:blipFill rotWithShape="1">
          <a:blip r:embed="rId3" cstate="screen">
            <a:alphaModFix amt="10000"/>
            <a:extLst>
              <a:ext uri="{28A0092B-C50C-407E-A947-70E740481C1C}">
                <a14:useLocalDpi xmlns:a14="http://schemas.microsoft.com/office/drawing/2010/main"/>
              </a:ext>
            </a:extLst>
          </a:blip>
          <a:srcRect l="14285" r="3553"/>
          <a:stretch/>
        </p:blipFill>
        <p:spPr>
          <a:xfrm>
            <a:off x="0" y="911259"/>
            <a:ext cx="3359976" cy="5956300"/>
          </a:xfrm>
          <a:prstGeom prst="rect">
            <a:avLst/>
          </a:prstGeom>
        </p:spPr>
      </p:pic>
    </p:spTree>
    <p:custDataLst>
      <p:tags r:id="rId1"/>
    </p:custData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rgbClr val="517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17EB5"/>
              </a:solidFill>
            </a:endParaRPr>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rgbClr val="FFFFFF"/>
                </a:solidFill>
              </a:defRPr>
            </a:lvl1pPr>
          </a:lstStyle>
          <a:p>
            <a:r>
              <a:rPr lang="en-US" dirty="0"/>
              <a:t>Click to edit Master title style</a:t>
            </a:r>
          </a:p>
        </p:txBody>
      </p:sp>
      <p:sp>
        <p:nvSpPr>
          <p:cNvPr id="10" name="Content Placeholder 11"/>
          <p:cNvSpPr>
            <a:spLocks noGrp="1"/>
          </p:cNvSpPr>
          <p:nvPr>
            <p:ph sz="quarter" idx="14"/>
          </p:nvPr>
        </p:nvSpPr>
        <p:spPr>
          <a:xfrm>
            <a:off x="3775935" y="1298448"/>
            <a:ext cx="5063266" cy="5285988"/>
          </a:xfrm>
        </p:spPr>
        <p:txBody>
          <a:bodyPr>
            <a:normAutofit/>
          </a:bodyPr>
          <a:lstStyle>
            <a:lvl1pPr>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rgbClr val="FFFFFF"/>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a:t>Click to edit Master text styles</a:t>
            </a:r>
          </a:p>
        </p:txBody>
      </p:sp>
      <p:sp>
        <p:nvSpPr>
          <p:cNvPr id="12" name="Isosceles Triangle 11"/>
          <p:cNvSpPr/>
          <p:nvPr userDrawn="1"/>
        </p:nvSpPr>
        <p:spPr>
          <a:xfrm rot="5400000">
            <a:off x="3241848" y="386460"/>
            <a:ext cx="904841" cy="589123"/>
          </a:xfrm>
          <a:prstGeom prst="triangle">
            <a:avLst/>
          </a:prstGeom>
          <a:solidFill>
            <a:srgbClr val="517E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1"/>
          <p:cNvSpPr txBox="1">
            <a:spLocks/>
          </p:cNvSpPr>
          <p:nvPr userDrawn="1"/>
        </p:nvSpPr>
        <p:spPr>
          <a:xfrm>
            <a:off x="3988830" y="66674"/>
            <a:ext cx="5034324" cy="1336420"/>
          </a:xfrm>
          <a:prstGeom prst="rect">
            <a:avLst/>
          </a:prstGeom>
        </p:spPr>
        <p:txBody>
          <a:bodyPr vert="horz" lIns="91440" tIns="45720" rIns="91440" bIns="45720" rtlCol="0" anchor="t" anchorCtr="0">
            <a:normAutofit/>
          </a:bodyPr>
          <a:lstStyle>
            <a:lvl1pPr algn="l" defTabSz="914400" rtl="0" eaLnBrk="1" latinLnBrk="0" hangingPunct="1">
              <a:spcBef>
                <a:spcPts val="400"/>
              </a:spcBef>
              <a:spcAft>
                <a:spcPts val="600"/>
              </a:spcAft>
              <a:buNone/>
              <a:defRPr kumimoji="0" lang="en-US" sz="3200" b="1" i="0" u="none" strike="noStrike" kern="1200" cap="all" spc="0" normalizeH="0" baseline="0" noProof="0" dirty="0" smtClean="0">
                <a:ln>
                  <a:noFill/>
                </a:ln>
                <a:solidFill>
                  <a:srgbClr val="1F9946"/>
                </a:solidFill>
                <a:effectLst/>
                <a:uLnTx/>
                <a:uFillTx/>
                <a:latin typeface="+mj-lt"/>
                <a:ea typeface="+mj-ea"/>
                <a:cs typeface="Tunga" pitchFamily="2"/>
              </a:defRPr>
            </a:lvl1pPr>
          </a:lstStyle>
          <a:p>
            <a:r>
              <a:rPr lang="en-US">
                <a:solidFill>
                  <a:srgbClr val="14293B"/>
                </a:solidFill>
              </a:rPr>
              <a:t>Click to edit Master title style</a:t>
            </a:r>
          </a:p>
        </p:txBody>
      </p:sp>
      <p:pic>
        <p:nvPicPr>
          <p:cNvPr id="15" name="Picture 14" descr="building-silo.png"/>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l="14285" r="3553"/>
          <a:stretch/>
        </p:blipFill>
        <p:spPr>
          <a:xfrm>
            <a:off x="0" y="911259"/>
            <a:ext cx="3359976" cy="5956300"/>
          </a:xfrm>
          <a:prstGeom prst="rect">
            <a:avLst/>
          </a:prstGeom>
        </p:spPr>
      </p:pic>
    </p:spTree>
    <p:extLst>
      <p:ext uri="{BB962C8B-B14F-4D97-AF65-F5344CB8AC3E}">
        <p14:creationId xmlns:p14="http://schemas.microsoft.com/office/powerpoint/2010/main" val="3083373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rgbClr val="F7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17EB5"/>
              </a:solidFill>
            </a:endParaRPr>
          </a:p>
        </p:txBody>
      </p:sp>
      <p:pic>
        <p:nvPicPr>
          <p:cNvPr id="15" name="Picture 14" descr="building-silo.png"/>
          <p:cNvPicPr>
            <a:picLocks noChangeAspect="1"/>
          </p:cNvPicPr>
          <p:nvPr userDrawn="1"/>
        </p:nvPicPr>
        <p:blipFill rotWithShape="1">
          <a:blip r:embed="rId3" cstate="screen">
            <a:alphaModFix amt="10000"/>
            <a:extLst>
              <a:ext uri="{28A0092B-C50C-407E-A947-70E740481C1C}">
                <a14:useLocalDpi xmlns:a14="http://schemas.microsoft.com/office/drawing/2010/main"/>
              </a:ext>
            </a:extLst>
          </a:blip>
          <a:srcRect l="14285" r="3553"/>
          <a:stretch/>
        </p:blipFill>
        <p:spPr>
          <a:xfrm>
            <a:off x="0" y="911259"/>
            <a:ext cx="3359976" cy="5956300"/>
          </a:xfrm>
          <a:prstGeom prst="rect">
            <a:avLst/>
          </a:prstGeom>
        </p:spPr>
      </p:pic>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rgbClr val="14293B"/>
                </a:solidFill>
              </a:defRPr>
            </a:lvl1pPr>
          </a:lstStyle>
          <a:p>
            <a:r>
              <a:rPr lang="en-US" dirty="0"/>
              <a:t>Click to edit Master title style</a:t>
            </a:r>
          </a:p>
        </p:txBody>
      </p:sp>
      <p:sp>
        <p:nvSpPr>
          <p:cNvPr id="10" name="Content Placeholder 11"/>
          <p:cNvSpPr>
            <a:spLocks noGrp="1"/>
          </p:cNvSpPr>
          <p:nvPr>
            <p:ph sz="quarter" idx="14"/>
          </p:nvPr>
        </p:nvSpPr>
        <p:spPr>
          <a:xfrm>
            <a:off x="3775935" y="1298448"/>
            <a:ext cx="5063266" cy="5285988"/>
          </a:xfrm>
        </p:spPr>
        <p:txBody>
          <a:bodyPr>
            <a:normAutofit/>
          </a:bodyPr>
          <a:lstStyle>
            <a:lvl1pPr>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rgbClr val="14293B"/>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dirty="0"/>
              <a:t>Click to edit Master text styles</a:t>
            </a:r>
          </a:p>
        </p:txBody>
      </p:sp>
      <p:sp>
        <p:nvSpPr>
          <p:cNvPr id="12" name="Isosceles Triangle 11"/>
          <p:cNvSpPr/>
          <p:nvPr userDrawn="1"/>
        </p:nvSpPr>
        <p:spPr>
          <a:xfrm rot="5400000">
            <a:off x="3241848" y="386460"/>
            <a:ext cx="904841" cy="589123"/>
          </a:xfrm>
          <a:prstGeom prst="triangle">
            <a:avLst/>
          </a:prstGeom>
          <a:solidFill>
            <a:srgbClr val="F78C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45139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rgbClr val="8BB2D3">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1" name="Title Placeholder 1"/>
          <p:cNvSpPr>
            <a:spLocks noGrp="1"/>
          </p:cNvSpPr>
          <p:nvPr>
            <p:ph type="title"/>
          </p:nvPr>
        </p:nvSpPr>
        <p:spPr>
          <a:xfrm>
            <a:off x="276224" y="228600"/>
            <a:ext cx="2834640" cy="857005"/>
          </a:xfrm>
          <a:prstGeom prst="rect">
            <a:avLst/>
          </a:prstGeom>
        </p:spPr>
        <p:txBody>
          <a:bodyPr vert="horz" lIns="91440" tIns="45720" rIns="91440" bIns="45720" rtlCol="0" anchor="b" anchorCtr="0">
            <a:normAutofit/>
          </a:bodyPr>
          <a:lstStyle>
            <a:lvl1pPr>
              <a:defRPr sz="2400">
                <a:solidFill>
                  <a:srgbClr val="14293B"/>
                </a:solidFill>
              </a:defRPr>
            </a:lvl1pPr>
          </a:lstStyle>
          <a:p>
            <a:r>
              <a:rPr lang="en-US" dirty="0"/>
              <a:t>Click to edit Master title style</a:t>
            </a:r>
          </a:p>
        </p:txBody>
      </p:sp>
      <p:sp>
        <p:nvSpPr>
          <p:cNvPr id="25" name="Text Placeholder 24"/>
          <p:cNvSpPr>
            <a:spLocks noGrp="1"/>
          </p:cNvSpPr>
          <p:nvPr>
            <p:ph type="body" sz="quarter" idx="13"/>
          </p:nvPr>
        </p:nvSpPr>
        <p:spPr>
          <a:xfrm>
            <a:off x="274320" y="1310919"/>
            <a:ext cx="2834640" cy="4937481"/>
          </a:xfrm>
        </p:spPr>
        <p:txBody>
          <a:bodyPr>
            <a:normAutofit/>
          </a:bodyPr>
          <a:lstStyle>
            <a:lvl1pPr marL="0" indent="0">
              <a:buNone/>
              <a:defRPr sz="1600">
                <a:solidFill>
                  <a:srgbClr val="14293B"/>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dirty="0"/>
              <a:t>Click to edit Master text styles</a:t>
            </a:r>
          </a:p>
        </p:txBody>
      </p:sp>
      <p:pic>
        <p:nvPicPr>
          <p:cNvPr id="9" name="Picture 8" descr="building-silo.png"/>
          <p:cNvPicPr>
            <a:picLocks noChangeAspect="1"/>
          </p:cNvPicPr>
          <p:nvPr userDrawn="1"/>
        </p:nvPicPr>
        <p:blipFill rotWithShape="1">
          <a:blip r:embed="rId3" cstate="screen">
            <a:alphaModFix amt="10000"/>
            <a:extLst>
              <a:ext uri="{28A0092B-C50C-407E-A947-70E740481C1C}">
                <a14:useLocalDpi xmlns:a14="http://schemas.microsoft.com/office/drawing/2010/main"/>
              </a:ext>
            </a:extLst>
          </a:blip>
          <a:srcRect l="14285" r="3553"/>
          <a:stretch/>
        </p:blipFill>
        <p:spPr>
          <a:xfrm>
            <a:off x="0" y="911259"/>
            <a:ext cx="3359976" cy="5956300"/>
          </a:xfrm>
          <a:prstGeom prst="rect">
            <a:avLst/>
          </a:prstGeom>
        </p:spPr>
      </p:pic>
      <p:sp>
        <p:nvSpPr>
          <p:cNvPr id="10" name="Isosceles Triangle 9"/>
          <p:cNvSpPr/>
          <p:nvPr userDrawn="1"/>
        </p:nvSpPr>
        <p:spPr>
          <a:xfrm rot="5400000">
            <a:off x="3241848" y="386460"/>
            <a:ext cx="904841" cy="589123"/>
          </a:xfrm>
          <a:prstGeom prst="triangle">
            <a:avLst/>
          </a:prstGeom>
          <a:solidFill>
            <a:srgbClr val="9EBD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600965"/>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p:cNvSpPr>
            <a:spLocks noGrp="1"/>
          </p:cNvSpPr>
          <p:nvPr>
            <p:ph type="body" idx="1"/>
          </p:nvPr>
        </p:nvSpPr>
        <p:spPr>
          <a:xfrm>
            <a:off x="276225" y="1075364"/>
            <a:ext cx="8591550" cy="51539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0" y="6607924"/>
            <a:ext cx="91440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nasfm-small.png"/>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42730" y="6633562"/>
            <a:ext cx="444380" cy="218635"/>
          </a:xfrm>
          <a:prstGeom prst="rect">
            <a:avLst/>
          </a:prstGeom>
        </p:spPr>
      </p:pic>
    </p:spTree>
    <p:custDataLst>
      <p:tags r:id="rId19"/>
    </p:custDataLst>
  </p:cSld>
  <p:clrMap bg1="lt1" tx1="dk1" bg2="lt2" tx2="dk2" accent1="accent1" accent2="accent2" accent3="accent3" accent4="accent4" accent5="accent5" accent6="accent6" hlink="hlink" folHlink="folHlink"/>
  <p:sldLayoutIdLst>
    <p:sldLayoutId id="2147483916" r:id="rId1"/>
    <p:sldLayoutId id="2147483928" r:id="rId2"/>
    <p:sldLayoutId id="2147483917" r:id="rId3"/>
    <p:sldLayoutId id="2147483918" r:id="rId4"/>
    <p:sldLayoutId id="2147483930" r:id="rId5"/>
    <p:sldLayoutId id="2147483923" r:id="rId6"/>
    <p:sldLayoutId id="2147483927" r:id="rId7"/>
    <p:sldLayoutId id="2147483929" r:id="rId8"/>
    <p:sldLayoutId id="2147483924" r:id="rId9"/>
    <p:sldLayoutId id="2147483919" r:id="rId10"/>
    <p:sldLayoutId id="2147483920" r:id="rId11"/>
    <p:sldLayoutId id="2147483921" r:id="rId12"/>
    <p:sldLayoutId id="2147483925" r:id="rId13"/>
    <p:sldLayoutId id="2147483926" r:id="rId14"/>
    <p:sldLayoutId id="2147483932" r:id="rId15"/>
    <p:sldLayoutId id="2147483922" r:id="rId16"/>
    <p:sldLayoutId id="2147483931" r:id="rId17"/>
  </p:sldLayoutIdLst>
  <p:hf sldNum="0" hdr="0" ftr="0" dt="0"/>
  <p:txStyles>
    <p:titleStyle>
      <a:lvl1pPr algn="l" defTabSz="914400" rtl="0" eaLnBrk="1" latinLnBrk="0" hangingPunct="1">
        <a:spcBef>
          <a:spcPts val="400"/>
        </a:spcBef>
        <a:spcAft>
          <a:spcPts val="600"/>
        </a:spcAft>
        <a:buNone/>
        <a:defRPr sz="3600" b="0" kern="1200" cap="none" spc="0" baseline="0">
          <a:solidFill>
            <a:srgbClr val="14293B"/>
          </a:solidFill>
          <a:latin typeface="Arial" panose="020B0604020202020204" pitchFamily="34" charset="0"/>
          <a:ea typeface="+mj-ea"/>
          <a:cs typeface="Arial" panose="020B0604020202020204" pitchFamily="34" charset="0"/>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rgbClr val="14293B"/>
          </a:solidFill>
          <a:latin typeface="Arial" panose="020B0604020202020204" pitchFamily="34" charset="0"/>
          <a:ea typeface="+mn-ea"/>
          <a:cs typeface="Arial" panose="020B0604020202020204"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rgbClr val="14293B"/>
          </a:solidFill>
          <a:latin typeface="Arial" panose="020B0604020202020204" pitchFamily="34" charset="0"/>
          <a:ea typeface="+mn-ea"/>
          <a:cs typeface="Arial" panose="020B0604020202020204"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rgbClr val="14293B"/>
          </a:solidFill>
          <a:latin typeface="Arial" panose="020B0604020202020204" pitchFamily="34" charset="0"/>
          <a:ea typeface="+mn-ea"/>
          <a:cs typeface="Arial" panose="020B0604020202020204"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rgbClr val="14293B"/>
          </a:solidFill>
          <a:latin typeface="Arial" panose="020B0604020202020204" pitchFamily="34" charset="0"/>
          <a:ea typeface="+mn-ea"/>
          <a:cs typeface="Arial" panose="020B0604020202020204"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rgbClr val="14293B"/>
          </a:solidFill>
          <a:latin typeface="Arial" panose="020B0604020202020204" pitchFamily="34" charset="0"/>
          <a:ea typeface="+mn-ea"/>
          <a:cs typeface="Arial" panose="020B0604020202020204"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8.png"/><Relationship Id="rId2" Type="http://schemas.microsoft.com/office/2007/relationships/media" Target="../media/media1.m4a"/><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0.m4a"/><Relationship Id="rId7" Type="http://schemas.openxmlformats.org/officeDocument/2006/relationships/image" Target="../media/image37.png"/><Relationship Id="rId2" Type="http://schemas.microsoft.com/office/2007/relationships/media" Target="../media/media10.m4a"/><Relationship Id="rId1" Type="http://schemas.openxmlformats.org/officeDocument/2006/relationships/tags" Target="../tags/tag25.xml"/><Relationship Id="rId6" Type="http://schemas.openxmlformats.org/officeDocument/2006/relationships/image" Target="../media/image36.png"/><Relationship Id="rId5" Type="http://schemas.openxmlformats.org/officeDocument/2006/relationships/notesSlide" Target="../notesSlides/notesSlide10.xml"/><Relationship Id="rId4"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26.xml"/><Relationship Id="rId6" Type="http://schemas.openxmlformats.org/officeDocument/2006/relationships/image" Target="../media/image8.png"/><Relationship Id="rId5" Type="http://schemas.openxmlformats.org/officeDocument/2006/relationships/notesSlide" Target="../notesSlides/notesSlide11.xml"/><Relationship Id="rId4"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notesSlide" Target="../notesSlides/notesSlide12.xml"/><Relationship Id="rId4"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audio" Target="../media/media13.m4a"/><Relationship Id="rId7" Type="http://schemas.openxmlformats.org/officeDocument/2006/relationships/image" Target="../media/image39.png"/><Relationship Id="rId2" Type="http://schemas.microsoft.com/office/2007/relationships/media" Target="../media/media13.m4a"/><Relationship Id="rId1" Type="http://schemas.openxmlformats.org/officeDocument/2006/relationships/tags" Target="../tags/tag28.xml"/><Relationship Id="rId6" Type="http://schemas.openxmlformats.org/officeDocument/2006/relationships/image" Target="../media/image38.emf"/><Relationship Id="rId5" Type="http://schemas.openxmlformats.org/officeDocument/2006/relationships/notesSlide" Target="../notesSlides/notesSlide13.xml"/><Relationship Id="rId4" Type="http://schemas.openxmlformats.org/officeDocument/2006/relationships/slideLayout" Target="../slideLayouts/slideLayout15.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8.png"/><Relationship Id="rId2" Type="http://schemas.microsoft.com/office/2007/relationships/media" Target="../media/media14.m4a"/><Relationship Id="rId1" Type="http://schemas.openxmlformats.org/officeDocument/2006/relationships/tags" Target="../tags/tag29.xml"/><Relationship Id="rId6" Type="http://schemas.openxmlformats.org/officeDocument/2006/relationships/image" Target="../media/image41.png"/><Relationship Id="rId5" Type="http://schemas.openxmlformats.org/officeDocument/2006/relationships/notesSlide" Target="../notesSlides/notesSlide14.xml"/><Relationship Id="rId4"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audio" Target="../media/media15.m4a"/><Relationship Id="rId7" Type="http://schemas.openxmlformats.org/officeDocument/2006/relationships/image" Target="../media/image43.png"/><Relationship Id="rId12" Type="http://schemas.openxmlformats.org/officeDocument/2006/relationships/image" Target="../media/image48.png"/><Relationship Id="rId2" Type="http://schemas.microsoft.com/office/2007/relationships/media" Target="../media/media15.m4a"/><Relationship Id="rId16" Type="http://schemas.openxmlformats.org/officeDocument/2006/relationships/image" Target="../media/image8.png"/><Relationship Id="rId1" Type="http://schemas.openxmlformats.org/officeDocument/2006/relationships/tags" Target="../tags/tag30.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notesSlide" Target="../notesSlides/notesSlide15.xml"/><Relationship Id="rId15" Type="http://schemas.openxmlformats.org/officeDocument/2006/relationships/image" Target="../media/image51.jpeg"/><Relationship Id="rId10" Type="http://schemas.openxmlformats.org/officeDocument/2006/relationships/image" Target="../media/image46.png"/><Relationship Id="rId4" Type="http://schemas.openxmlformats.org/officeDocument/2006/relationships/slideLayout" Target="../slideLayouts/slideLayout16.xml"/><Relationship Id="rId9" Type="http://schemas.openxmlformats.org/officeDocument/2006/relationships/image" Target="../media/image45.png"/><Relationship Id="rId1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31.xml"/><Relationship Id="rId6" Type="http://schemas.openxmlformats.org/officeDocument/2006/relationships/image" Target="../media/image8.png"/><Relationship Id="rId5" Type="http://schemas.openxmlformats.org/officeDocument/2006/relationships/notesSlide" Target="../notesSlides/notesSlide16.xml"/><Relationship Id="rId4"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media17.m4a"/><Relationship Id="rId7" Type="http://schemas.openxmlformats.org/officeDocument/2006/relationships/image" Target="../media/image53.png"/><Relationship Id="rId12" Type="http://schemas.openxmlformats.org/officeDocument/2006/relationships/image" Target="../media/image8.png"/><Relationship Id="rId2" Type="http://schemas.microsoft.com/office/2007/relationships/media" Target="../media/media17.m4a"/><Relationship Id="rId1" Type="http://schemas.openxmlformats.org/officeDocument/2006/relationships/tags" Target="../tags/tag3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notesSlide" Target="../notesSlides/notesSlide17.xml"/><Relationship Id="rId10" Type="http://schemas.openxmlformats.org/officeDocument/2006/relationships/image" Target="../media/image56.png"/><Relationship Id="rId4" Type="http://schemas.openxmlformats.org/officeDocument/2006/relationships/slideLayout" Target="../slideLayouts/slideLayout15.xml"/><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media18.m4a"/><Relationship Id="rId7" Type="http://schemas.openxmlformats.org/officeDocument/2006/relationships/image" Target="../media/image59.png"/><Relationship Id="rId2" Type="http://schemas.microsoft.com/office/2007/relationships/media" Target="../media/media18.m4a"/><Relationship Id="rId1" Type="http://schemas.openxmlformats.org/officeDocument/2006/relationships/tags" Target="../tags/tag33.xml"/><Relationship Id="rId6" Type="http://schemas.openxmlformats.org/officeDocument/2006/relationships/image" Target="../media/image58.png"/><Relationship Id="rId11" Type="http://schemas.openxmlformats.org/officeDocument/2006/relationships/image" Target="../media/image8.png"/><Relationship Id="rId5" Type="http://schemas.openxmlformats.org/officeDocument/2006/relationships/notesSlide" Target="../notesSlides/notesSlide18.xml"/><Relationship Id="rId10" Type="http://schemas.openxmlformats.org/officeDocument/2006/relationships/image" Target="../media/image50.jpeg"/><Relationship Id="rId4" Type="http://schemas.openxmlformats.org/officeDocument/2006/relationships/slideLayout" Target="../slideLayouts/slideLayout16.xml"/><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8.png"/><Relationship Id="rId2" Type="http://schemas.microsoft.com/office/2007/relationships/media" Target="../media/media19.m4a"/><Relationship Id="rId1" Type="http://schemas.openxmlformats.org/officeDocument/2006/relationships/tags" Target="../tags/tag34.xml"/><Relationship Id="rId6" Type="http://schemas.openxmlformats.org/officeDocument/2006/relationships/image" Target="../media/image61.png"/><Relationship Id="rId5" Type="http://schemas.openxmlformats.org/officeDocument/2006/relationships/notesSlide" Target="../notesSlides/notesSlide19.xml"/><Relationship Id="rId4"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m4a"/><Relationship Id="rId7" Type="http://schemas.openxmlformats.org/officeDocument/2006/relationships/image" Target="../media/image10.png"/><Relationship Id="rId2" Type="http://schemas.microsoft.com/office/2007/relationships/media" Target="../media/media2.m4a"/><Relationship Id="rId1" Type="http://schemas.openxmlformats.org/officeDocument/2006/relationships/tags" Target="../tags/tag17.xml"/><Relationship Id="rId6" Type="http://schemas.openxmlformats.org/officeDocument/2006/relationships/image" Target="../media/image9.png"/><Relationship Id="rId5" Type="http://schemas.openxmlformats.org/officeDocument/2006/relationships/notesSlide" Target="../notesSlides/notesSlide2.xml"/><Relationship Id="rId4"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0.m4a"/><Relationship Id="rId7" Type="http://schemas.openxmlformats.org/officeDocument/2006/relationships/image" Target="../media/image40.jpeg"/><Relationship Id="rId2" Type="http://schemas.microsoft.com/office/2007/relationships/media" Target="../media/media20.m4a"/><Relationship Id="rId1" Type="http://schemas.openxmlformats.org/officeDocument/2006/relationships/tags" Target="../tags/tag35.xml"/><Relationship Id="rId6" Type="http://schemas.openxmlformats.org/officeDocument/2006/relationships/image" Target="../media/image39.png"/><Relationship Id="rId5" Type="http://schemas.openxmlformats.org/officeDocument/2006/relationships/notesSlide" Target="../notesSlides/notesSlide20.xml"/><Relationship Id="rId4"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media21.m4a"/><Relationship Id="rId7" Type="http://schemas.openxmlformats.org/officeDocument/2006/relationships/image" Target="../media/image63.png"/><Relationship Id="rId2" Type="http://schemas.microsoft.com/office/2007/relationships/media" Target="../media/media21.m4a"/><Relationship Id="rId1" Type="http://schemas.openxmlformats.org/officeDocument/2006/relationships/tags" Target="../tags/tag36.xml"/><Relationship Id="rId6" Type="http://schemas.openxmlformats.org/officeDocument/2006/relationships/image" Target="../media/image62.png"/><Relationship Id="rId5" Type="http://schemas.openxmlformats.org/officeDocument/2006/relationships/notesSlide" Target="../notesSlides/notesSlide21.xml"/><Relationship Id="rId4" Type="http://schemas.openxmlformats.org/officeDocument/2006/relationships/slideLayout" Target="../slideLayouts/slideLayout15.xml"/><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8.png"/><Relationship Id="rId2" Type="http://schemas.microsoft.com/office/2007/relationships/media" Target="../media/media22.m4a"/><Relationship Id="rId1" Type="http://schemas.openxmlformats.org/officeDocument/2006/relationships/tags" Target="../tags/tag37.xml"/><Relationship Id="rId6" Type="http://schemas.openxmlformats.org/officeDocument/2006/relationships/image" Target="../media/image65.png"/><Relationship Id="rId5" Type="http://schemas.openxmlformats.org/officeDocument/2006/relationships/notesSlide" Target="../notesSlides/notesSlide22.xml"/><Relationship Id="rId4"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38.xml"/><Relationship Id="rId6" Type="http://schemas.openxmlformats.org/officeDocument/2006/relationships/image" Target="../media/image8.png"/><Relationship Id="rId5" Type="http://schemas.openxmlformats.org/officeDocument/2006/relationships/notesSlide" Target="../notesSlides/notesSlide23.xml"/><Relationship Id="rId4"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notesSlide" Target="../notesSlides/notesSlide24.xml"/><Relationship Id="rId4"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40.xml"/><Relationship Id="rId6" Type="http://schemas.openxmlformats.org/officeDocument/2006/relationships/image" Target="../media/image8.png"/><Relationship Id="rId5" Type="http://schemas.openxmlformats.org/officeDocument/2006/relationships/notesSlide" Target="../notesSlides/notesSlide25.xml"/><Relationship Id="rId4"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notesSlide" Target="../notesSlides/notesSlide26.xml"/><Relationship Id="rId4"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42.xml"/><Relationship Id="rId6" Type="http://schemas.openxmlformats.org/officeDocument/2006/relationships/image" Target="../media/image8.png"/><Relationship Id="rId5" Type="http://schemas.openxmlformats.org/officeDocument/2006/relationships/notesSlide" Target="../notesSlides/notesSlide27.xml"/><Relationship Id="rId4"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8.png"/><Relationship Id="rId2" Type="http://schemas.microsoft.com/office/2007/relationships/media" Target="../media/media28.m4a"/><Relationship Id="rId1" Type="http://schemas.openxmlformats.org/officeDocument/2006/relationships/tags" Target="../tags/tag43.xml"/><Relationship Id="rId6" Type="http://schemas.openxmlformats.org/officeDocument/2006/relationships/image" Target="../media/image56.png"/><Relationship Id="rId5" Type="http://schemas.openxmlformats.org/officeDocument/2006/relationships/notesSlide" Target="../notesSlides/notesSlide28.xml"/><Relationship Id="rId4"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8.png"/><Relationship Id="rId2" Type="http://schemas.microsoft.com/office/2007/relationships/media" Target="../media/media29.m4a"/><Relationship Id="rId1" Type="http://schemas.openxmlformats.org/officeDocument/2006/relationships/tags" Target="../tags/tag44.xml"/><Relationship Id="rId6" Type="http://schemas.openxmlformats.org/officeDocument/2006/relationships/image" Target="../media/image66.jpg"/><Relationship Id="rId5" Type="http://schemas.openxmlformats.org/officeDocument/2006/relationships/notesSlide" Target="../notesSlides/notesSlide29.xml"/><Relationship Id="rId4"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4a"/><Relationship Id="rId7" Type="http://schemas.openxmlformats.org/officeDocument/2006/relationships/image" Target="../media/image12.png"/><Relationship Id="rId2" Type="http://schemas.microsoft.com/office/2007/relationships/media" Target="../media/media3.m4a"/><Relationship Id="rId1" Type="http://schemas.openxmlformats.org/officeDocument/2006/relationships/tags" Target="../tags/tag18.xml"/><Relationship Id="rId6" Type="http://schemas.openxmlformats.org/officeDocument/2006/relationships/image" Target="../media/image11.png"/><Relationship Id="rId11" Type="http://schemas.openxmlformats.org/officeDocument/2006/relationships/image" Target="../media/image8.png"/><Relationship Id="rId5" Type="http://schemas.openxmlformats.org/officeDocument/2006/relationships/notesSlide" Target="../notesSlides/notesSlide3.xml"/><Relationship Id="rId10" Type="http://schemas.openxmlformats.org/officeDocument/2006/relationships/image" Target="../media/image14.png"/><Relationship Id="rId4" Type="http://schemas.openxmlformats.org/officeDocument/2006/relationships/slideLayout" Target="../slideLayouts/slideLayout16.xml"/><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media30.m4a"/><Relationship Id="rId7" Type="http://schemas.openxmlformats.org/officeDocument/2006/relationships/image" Target="../media/image44.png"/><Relationship Id="rId12" Type="http://schemas.openxmlformats.org/officeDocument/2006/relationships/image" Target="../media/image8.png"/><Relationship Id="rId2" Type="http://schemas.microsoft.com/office/2007/relationships/media" Target="../media/media30.m4a"/><Relationship Id="rId1" Type="http://schemas.openxmlformats.org/officeDocument/2006/relationships/tags" Target="../tags/tag45.xml"/><Relationship Id="rId6" Type="http://schemas.openxmlformats.org/officeDocument/2006/relationships/image" Target="../media/image43.png"/><Relationship Id="rId11" Type="http://schemas.openxmlformats.org/officeDocument/2006/relationships/image" Target="../media/image49.png"/><Relationship Id="rId5" Type="http://schemas.openxmlformats.org/officeDocument/2006/relationships/notesSlide" Target="../notesSlides/notesSlide30.xml"/><Relationship Id="rId10" Type="http://schemas.openxmlformats.org/officeDocument/2006/relationships/image" Target="../media/image46.png"/><Relationship Id="rId4" Type="http://schemas.openxmlformats.org/officeDocument/2006/relationships/slideLayout" Target="../slideLayouts/slideLayout16.xml"/><Relationship Id="rId9"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31.m4a"/><Relationship Id="rId7" Type="http://schemas.openxmlformats.org/officeDocument/2006/relationships/image" Target="../media/image68.png"/><Relationship Id="rId2" Type="http://schemas.microsoft.com/office/2007/relationships/media" Target="../media/media31.m4a"/><Relationship Id="rId1" Type="http://schemas.openxmlformats.org/officeDocument/2006/relationships/tags" Target="../tags/tag46.xml"/><Relationship Id="rId6" Type="http://schemas.openxmlformats.org/officeDocument/2006/relationships/image" Target="../media/image67.png"/><Relationship Id="rId5" Type="http://schemas.openxmlformats.org/officeDocument/2006/relationships/notesSlide" Target="../notesSlides/notesSlide31.xml"/><Relationship Id="rId4"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8.png"/><Relationship Id="rId2" Type="http://schemas.microsoft.com/office/2007/relationships/media" Target="../media/media32.m4a"/><Relationship Id="rId1" Type="http://schemas.openxmlformats.org/officeDocument/2006/relationships/tags" Target="../tags/tag47.xml"/><Relationship Id="rId6" Type="http://schemas.openxmlformats.org/officeDocument/2006/relationships/image" Target="../media/image67.png"/><Relationship Id="rId5" Type="http://schemas.openxmlformats.org/officeDocument/2006/relationships/notesSlide" Target="../notesSlides/notesSlide32.xml"/><Relationship Id="rId4"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7" Type="http://schemas.openxmlformats.org/officeDocument/2006/relationships/image" Target="../media/image8.png"/><Relationship Id="rId2" Type="http://schemas.microsoft.com/office/2007/relationships/media" Target="../media/media33.m4a"/><Relationship Id="rId1" Type="http://schemas.openxmlformats.org/officeDocument/2006/relationships/tags" Target="../tags/tag48.xml"/><Relationship Id="rId6" Type="http://schemas.openxmlformats.org/officeDocument/2006/relationships/image" Target="../media/image68.png"/><Relationship Id="rId5" Type="http://schemas.openxmlformats.org/officeDocument/2006/relationships/notesSlide" Target="../notesSlides/notesSlide33.xml"/><Relationship Id="rId4"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49.xml"/><Relationship Id="rId6" Type="http://schemas.openxmlformats.org/officeDocument/2006/relationships/image" Target="../media/image8.png"/><Relationship Id="rId5" Type="http://schemas.openxmlformats.org/officeDocument/2006/relationships/notesSlide" Target="../notesSlides/notesSlide34.xml"/><Relationship Id="rId4"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35.m4a"/><Relationship Id="rId7" Type="http://schemas.openxmlformats.org/officeDocument/2006/relationships/image" Target="../media/image69.jpeg"/><Relationship Id="rId2" Type="http://schemas.microsoft.com/office/2007/relationships/media" Target="../media/media35.m4a"/><Relationship Id="rId1" Type="http://schemas.openxmlformats.org/officeDocument/2006/relationships/tags" Target="../tags/tag50.xml"/><Relationship Id="rId6" Type="http://schemas.openxmlformats.org/officeDocument/2006/relationships/image" Target="../media/image39.png"/><Relationship Id="rId5" Type="http://schemas.openxmlformats.org/officeDocument/2006/relationships/notesSlide" Target="../notesSlides/notesSlide35.xml"/><Relationship Id="rId4"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51.xml"/><Relationship Id="rId6" Type="http://schemas.openxmlformats.org/officeDocument/2006/relationships/image" Target="../media/image8.png"/><Relationship Id="rId5" Type="http://schemas.openxmlformats.org/officeDocument/2006/relationships/notesSlide" Target="../notesSlides/notesSlide36.xml"/><Relationship Id="rId4"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7" Type="http://schemas.openxmlformats.org/officeDocument/2006/relationships/image" Target="../media/image8.png"/><Relationship Id="rId2" Type="http://schemas.microsoft.com/office/2007/relationships/media" Target="../media/media37.m4a"/><Relationship Id="rId1" Type="http://schemas.openxmlformats.org/officeDocument/2006/relationships/tags" Target="../tags/tag52.xml"/><Relationship Id="rId6" Type="http://schemas.openxmlformats.org/officeDocument/2006/relationships/image" Target="../media/image68.png"/><Relationship Id="rId5" Type="http://schemas.openxmlformats.org/officeDocument/2006/relationships/notesSlide" Target="../notesSlides/notesSlide37.xml"/><Relationship Id="rId4"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7" Type="http://schemas.openxmlformats.org/officeDocument/2006/relationships/image" Target="../media/image8.png"/><Relationship Id="rId2" Type="http://schemas.microsoft.com/office/2007/relationships/media" Target="../media/media38.m4a"/><Relationship Id="rId1" Type="http://schemas.openxmlformats.org/officeDocument/2006/relationships/tags" Target="../tags/tag53.xml"/><Relationship Id="rId6" Type="http://schemas.openxmlformats.org/officeDocument/2006/relationships/image" Target="../media/image56.png"/><Relationship Id="rId5" Type="http://schemas.openxmlformats.org/officeDocument/2006/relationships/notesSlide" Target="../notesSlides/notesSlide38.xml"/><Relationship Id="rId4"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7" Type="http://schemas.openxmlformats.org/officeDocument/2006/relationships/image" Target="../media/image8.png"/><Relationship Id="rId2" Type="http://schemas.microsoft.com/office/2007/relationships/media" Target="../media/media39.m4a"/><Relationship Id="rId1" Type="http://schemas.openxmlformats.org/officeDocument/2006/relationships/tags" Target="../tags/tag54.xml"/><Relationship Id="rId6" Type="http://schemas.openxmlformats.org/officeDocument/2006/relationships/image" Target="../media/image70.png"/><Relationship Id="rId5" Type="http://schemas.openxmlformats.org/officeDocument/2006/relationships/notesSlide" Target="../notesSlides/notesSlide39.xml"/><Relationship Id="rId4"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8.png"/><Relationship Id="rId2" Type="http://schemas.microsoft.com/office/2007/relationships/media" Target="../media/media4.m4a"/><Relationship Id="rId1" Type="http://schemas.openxmlformats.org/officeDocument/2006/relationships/tags" Target="../tags/tag19.xml"/><Relationship Id="rId6" Type="http://schemas.openxmlformats.org/officeDocument/2006/relationships/image" Target="../media/image14.png"/><Relationship Id="rId5" Type="http://schemas.openxmlformats.org/officeDocument/2006/relationships/notesSlide" Target="../notesSlides/notesSlide4.xml"/><Relationship Id="rId4"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7" Type="http://schemas.openxmlformats.org/officeDocument/2006/relationships/image" Target="../media/image8.png"/><Relationship Id="rId2" Type="http://schemas.microsoft.com/office/2007/relationships/media" Target="../media/media40.m4a"/><Relationship Id="rId1" Type="http://schemas.openxmlformats.org/officeDocument/2006/relationships/tags" Target="../tags/tag55.xml"/><Relationship Id="rId6" Type="http://schemas.openxmlformats.org/officeDocument/2006/relationships/image" Target="../media/image56.png"/><Relationship Id="rId5" Type="http://schemas.openxmlformats.org/officeDocument/2006/relationships/notesSlide" Target="../notesSlides/notesSlide40.xml"/><Relationship Id="rId4"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2" Type="http://schemas.microsoft.com/office/2007/relationships/media" Target="../media/media41.m4a"/><Relationship Id="rId1" Type="http://schemas.openxmlformats.org/officeDocument/2006/relationships/tags" Target="../tags/tag56.xml"/><Relationship Id="rId6" Type="http://schemas.openxmlformats.org/officeDocument/2006/relationships/image" Target="../media/image8.png"/><Relationship Id="rId5" Type="http://schemas.openxmlformats.org/officeDocument/2006/relationships/notesSlide" Target="../notesSlides/notesSlide41.xml"/><Relationship Id="rId4"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audio" Target="../media/media42.m4a"/><Relationship Id="rId7" Type="http://schemas.openxmlformats.org/officeDocument/2006/relationships/image" Target="../media/image8.png"/><Relationship Id="rId2" Type="http://schemas.microsoft.com/office/2007/relationships/media" Target="../media/media42.m4a"/><Relationship Id="rId1" Type="http://schemas.openxmlformats.org/officeDocument/2006/relationships/tags" Target="../tags/tag57.xml"/><Relationship Id="rId6" Type="http://schemas.openxmlformats.org/officeDocument/2006/relationships/image" Target="../media/image71.png"/><Relationship Id="rId5" Type="http://schemas.openxmlformats.org/officeDocument/2006/relationships/notesSlide" Target="../notesSlides/notesSlide42.xml"/><Relationship Id="rId4"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audio" Target="../media/media43.m4a"/><Relationship Id="rId2" Type="http://schemas.microsoft.com/office/2007/relationships/media" Target="../media/media43.m4a"/><Relationship Id="rId1" Type="http://schemas.openxmlformats.org/officeDocument/2006/relationships/tags" Target="../tags/tag58.xml"/><Relationship Id="rId6" Type="http://schemas.openxmlformats.org/officeDocument/2006/relationships/image" Target="../media/image8.png"/><Relationship Id="rId5" Type="http://schemas.openxmlformats.org/officeDocument/2006/relationships/notesSlide" Target="../notesSlides/notesSlide43.xml"/><Relationship Id="rId4"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5.m4a"/><Relationship Id="rId7" Type="http://schemas.openxmlformats.org/officeDocument/2006/relationships/image" Target="../media/image15.png"/><Relationship Id="rId2" Type="http://schemas.microsoft.com/office/2007/relationships/media" Target="../media/media5.m4a"/><Relationship Id="rId1" Type="http://schemas.openxmlformats.org/officeDocument/2006/relationships/tags" Target="../tags/tag20.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notesSlide" Target="../notesSlides/notesSlide5.xml"/><Relationship Id="rId10" Type="http://schemas.openxmlformats.org/officeDocument/2006/relationships/image" Target="../media/image18.png"/><Relationship Id="rId4" Type="http://schemas.openxmlformats.org/officeDocument/2006/relationships/slideLayout" Target="../slideLayouts/slideLayout15.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audio" Target="../media/media6.m4a"/><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8.png"/><Relationship Id="rId2" Type="http://schemas.microsoft.com/office/2007/relationships/media" Target="../media/media6.m4a"/><Relationship Id="rId16" Type="http://schemas.openxmlformats.org/officeDocument/2006/relationships/image" Target="../media/image29.png"/><Relationship Id="rId1" Type="http://schemas.openxmlformats.org/officeDocument/2006/relationships/tags" Target="../tags/tag2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notesSlide" Target="../notesSlides/notesSlide6.xml"/><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slideLayout" Target="../slideLayouts/slideLayout16.xml"/><Relationship Id="rId9" Type="http://schemas.openxmlformats.org/officeDocument/2006/relationships/image" Target="../media/image22.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7.m4a"/><Relationship Id="rId7" Type="http://schemas.openxmlformats.org/officeDocument/2006/relationships/image" Target="../media/image31.png"/><Relationship Id="rId2" Type="http://schemas.microsoft.com/office/2007/relationships/media" Target="../media/media7.m4a"/><Relationship Id="rId1" Type="http://schemas.openxmlformats.org/officeDocument/2006/relationships/tags" Target="../tags/tag22.xml"/><Relationship Id="rId6" Type="http://schemas.openxmlformats.org/officeDocument/2006/relationships/image" Target="../media/image30.png"/><Relationship Id="rId5" Type="http://schemas.openxmlformats.org/officeDocument/2006/relationships/notesSlide" Target="../notesSlides/notesSlide7.xml"/><Relationship Id="rId4" Type="http://schemas.openxmlformats.org/officeDocument/2006/relationships/slideLayout" Target="../slideLayouts/slideLayout10.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8.m4a"/><Relationship Id="rId7" Type="http://schemas.openxmlformats.org/officeDocument/2006/relationships/image" Target="../media/image33.png"/><Relationship Id="rId2" Type="http://schemas.microsoft.com/office/2007/relationships/media" Target="../media/media8.m4a"/><Relationship Id="rId1" Type="http://schemas.openxmlformats.org/officeDocument/2006/relationships/tags" Target="../tags/tag23.xml"/><Relationship Id="rId6" Type="http://schemas.openxmlformats.org/officeDocument/2006/relationships/image" Target="../media/image32.png"/><Relationship Id="rId5" Type="http://schemas.openxmlformats.org/officeDocument/2006/relationships/notesSlide" Target="../notesSlides/notesSlide8.xml"/><Relationship Id="rId4" Type="http://schemas.openxmlformats.org/officeDocument/2006/relationships/slideLayout" Target="../slideLayouts/slideLayout16.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8.png"/><Relationship Id="rId2" Type="http://schemas.microsoft.com/office/2007/relationships/media" Target="../media/media9.m4a"/><Relationship Id="rId1" Type="http://schemas.openxmlformats.org/officeDocument/2006/relationships/tags" Target="../tags/tag24.xml"/><Relationship Id="rId6" Type="http://schemas.openxmlformats.org/officeDocument/2006/relationships/image" Target="../media/image35.png"/><Relationship Id="rId5" Type="http://schemas.openxmlformats.org/officeDocument/2006/relationships/notesSlide" Target="../notesSlides/notesSlide9.xml"/><Relationship Id="rId4"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3412224" y="67733"/>
            <a:ext cx="5739648" cy="6710924"/>
          </a:xfrm>
          <a:custGeom>
            <a:avLst/>
            <a:gdLst>
              <a:gd name="connsiteX0" fmla="*/ 4039 w 5734453"/>
              <a:gd name="connsiteY0" fmla="*/ 4786299 h 4786299"/>
              <a:gd name="connsiteX1" fmla="*/ 5734453 w 5734453"/>
              <a:gd name="connsiteY1" fmla="*/ 1249056 h 4786299"/>
              <a:gd name="connsiteX2" fmla="*/ 5734453 w 5734453"/>
              <a:gd name="connsiteY2" fmla="*/ 0 h 4786299"/>
              <a:gd name="connsiteX3" fmla="*/ 4039 w 5734453"/>
              <a:gd name="connsiteY3" fmla="*/ 671761 h 4786299"/>
              <a:gd name="connsiteX4" fmla="*/ 4039 w 5734453"/>
              <a:gd name="connsiteY4" fmla="*/ 4786299 h 4786299"/>
              <a:gd name="connsiteX0" fmla="*/ 6278 w 5732458"/>
              <a:gd name="connsiteY0" fmla="*/ 4718654 h 4718654"/>
              <a:gd name="connsiteX1" fmla="*/ 5732458 w 5732458"/>
              <a:gd name="connsiteY1" fmla="*/ 1249056 h 4718654"/>
              <a:gd name="connsiteX2" fmla="*/ 5732458 w 5732458"/>
              <a:gd name="connsiteY2" fmla="*/ 0 h 4718654"/>
              <a:gd name="connsiteX3" fmla="*/ 2044 w 5732458"/>
              <a:gd name="connsiteY3" fmla="*/ 671761 h 4718654"/>
              <a:gd name="connsiteX4" fmla="*/ 6278 w 5732458"/>
              <a:gd name="connsiteY4" fmla="*/ 4718654 h 4718654"/>
              <a:gd name="connsiteX0" fmla="*/ 6278 w 5732458"/>
              <a:gd name="connsiteY0" fmla="*/ 4718654 h 4718654"/>
              <a:gd name="connsiteX1" fmla="*/ 5732458 w 5732458"/>
              <a:gd name="connsiteY1" fmla="*/ 1249056 h 4718654"/>
              <a:gd name="connsiteX2" fmla="*/ 5732458 w 5732458"/>
              <a:gd name="connsiteY2" fmla="*/ 0 h 4718654"/>
              <a:gd name="connsiteX3" fmla="*/ 2044 w 5732458"/>
              <a:gd name="connsiteY3" fmla="*/ 671761 h 4718654"/>
              <a:gd name="connsiteX4" fmla="*/ 6278 w 5732458"/>
              <a:gd name="connsiteY4" fmla="*/ 4718654 h 4718654"/>
              <a:gd name="connsiteX0" fmla="*/ 6278 w 5732458"/>
              <a:gd name="connsiteY0" fmla="*/ 4718654 h 4718654"/>
              <a:gd name="connsiteX1" fmla="*/ 5732458 w 5732458"/>
              <a:gd name="connsiteY1" fmla="*/ 1249056 h 4718654"/>
              <a:gd name="connsiteX2" fmla="*/ 5732458 w 5732458"/>
              <a:gd name="connsiteY2" fmla="*/ 0 h 4718654"/>
              <a:gd name="connsiteX3" fmla="*/ 2044 w 5732458"/>
              <a:gd name="connsiteY3" fmla="*/ 671761 h 4718654"/>
              <a:gd name="connsiteX4" fmla="*/ 6278 w 5732458"/>
              <a:gd name="connsiteY4" fmla="*/ 4718654 h 4718654"/>
              <a:gd name="connsiteX0" fmla="*/ 6278 w 5732458"/>
              <a:gd name="connsiteY0" fmla="*/ 4718654 h 4718654"/>
              <a:gd name="connsiteX1" fmla="*/ 5732458 w 5732458"/>
              <a:gd name="connsiteY1" fmla="*/ 1249056 h 4718654"/>
              <a:gd name="connsiteX2" fmla="*/ 5732458 w 5732458"/>
              <a:gd name="connsiteY2" fmla="*/ 0 h 4718654"/>
              <a:gd name="connsiteX3" fmla="*/ 2044 w 5732458"/>
              <a:gd name="connsiteY3" fmla="*/ 671761 h 4718654"/>
              <a:gd name="connsiteX4" fmla="*/ 6278 w 5732458"/>
              <a:gd name="connsiteY4" fmla="*/ 4718654 h 4718654"/>
              <a:gd name="connsiteX0" fmla="*/ 6278 w 5732458"/>
              <a:gd name="connsiteY0" fmla="*/ 4718654 h 4718654"/>
              <a:gd name="connsiteX1" fmla="*/ 5732458 w 5732458"/>
              <a:gd name="connsiteY1" fmla="*/ 1249056 h 4718654"/>
              <a:gd name="connsiteX2" fmla="*/ 5732458 w 5732458"/>
              <a:gd name="connsiteY2" fmla="*/ 0 h 4718654"/>
              <a:gd name="connsiteX3" fmla="*/ 2044 w 5732458"/>
              <a:gd name="connsiteY3" fmla="*/ 671761 h 4718654"/>
              <a:gd name="connsiteX4" fmla="*/ 6278 w 5732458"/>
              <a:gd name="connsiteY4" fmla="*/ 4718654 h 4718654"/>
              <a:gd name="connsiteX0" fmla="*/ 6278 w 5732458"/>
              <a:gd name="connsiteY0" fmla="*/ 4718654 h 4718654"/>
              <a:gd name="connsiteX1" fmla="*/ 5732458 w 5732458"/>
              <a:gd name="connsiteY1" fmla="*/ 1249056 h 4718654"/>
              <a:gd name="connsiteX2" fmla="*/ 5732458 w 5732458"/>
              <a:gd name="connsiteY2" fmla="*/ 0 h 4718654"/>
              <a:gd name="connsiteX3" fmla="*/ 2044 w 5732458"/>
              <a:gd name="connsiteY3" fmla="*/ 671761 h 4718654"/>
              <a:gd name="connsiteX4" fmla="*/ 6278 w 5732458"/>
              <a:gd name="connsiteY4" fmla="*/ 4718654 h 4718654"/>
              <a:gd name="connsiteX0" fmla="*/ 13468 w 5739648"/>
              <a:gd name="connsiteY0" fmla="*/ 4718654 h 4718654"/>
              <a:gd name="connsiteX1" fmla="*/ 5739648 w 5739648"/>
              <a:gd name="connsiteY1" fmla="*/ 1249056 h 4718654"/>
              <a:gd name="connsiteX2" fmla="*/ 5739648 w 5739648"/>
              <a:gd name="connsiteY2" fmla="*/ 0 h 4718654"/>
              <a:gd name="connsiteX3" fmla="*/ 767 w 5739648"/>
              <a:gd name="connsiteY3" fmla="*/ 636042 h 4718654"/>
              <a:gd name="connsiteX4" fmla="*/ 13468 w 5739648"/>
              <a:gd name="connsiteY4" fmla="*/ 4718654 h 4718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9648" h="4718654">
                <a:moveTo>
                  <a:pt x="13468" y="4718654"/>
                </a:moveTo>
                <a:cubicBezTo>
                  <a:pt x="2370929" y="4206356"/>
                  <a:pt x="4880786" y="3796812"/>
                  <a:pt x="5739648" y="1249056"/>
                </a:cubicBezTo>
                <a:lnTo>
                  <a:pt x="5739648" y="0"/>
                </a:lnTo>
                <a:lnTo>
                  <a:pt x="767" y="636042"/>
                </a:lnTo>
                <a:cubicBezTo>
                  <a:pt x="-2732" y="2011053"/>
                  <a:pt x="6471" y="3354139"/>
                  <a:pt x="13468" y="4718654"/>
                </a:cubicBez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FF"/>
                </a:solidFill>
              </a:ln>
            </a:endParaRPr>
          </a:p>
        </p:txBody>
      </p:sp>
      <p:sp>
        <p:nvSpPr>
          <p:cNvPr id="5" name="Rectangle 4"/>
          <p:cNvSpPr/>
          <p:nvPr/>
        </p:nvSpPr>
        <p:spPr>
          <a:xfrm>
            <a:off x="3412225" y="3493408"/>
            <a:ext cx="5731776" cy="1427727"/>
          </a:xfrm>
          <a:prstGeom prst="rect">
            <a:avLst/>
          </a:prstGeom>
          <a:solidFill>
            <a:srgbClr val="14293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a:xfrm>
            <a:off x="3549212" y="3549879"/>
            <a:ext cx="5773896" cy="2002509"/>
          </a:xfrm>
        </p:spPr>
        <p:txBody>
          <a:bodyPr>
            <a:noAutofit/>
          </a:bodyPr>
          <a:lstStyle/>
          <a:p>
            <a:r>
              <a:rPr lang="en-US" sz="3800" dirty="0">
                <a:solidFill>
                  <a:srgbClr val="F78C43"/>
                </a:solidFill>
              </a:rPr>
              <a:t>National Association of State Fire Marshals</a:t>
            </a:r>
          </a:p>
        </p:txBody>
      </p:sp>
      <p:sp>
        <p:nvSpPr>
          <p:cNvPr id="3" name="Title 2"/>
          <p:cNvSpPr>
            <a:spLocks noGrp="1"/>
          </p:cNvSpPr>
          <p:nvPr>
            <p:ph type="title"/>
          </p:nvPr>
        </p:nvSpPr>
        <p:spPr>
          <a:xfrm>
            <a:off x="3549212" y="981617"/>
            <a:ext cx="5120640" cy="2047963"/>
          </a:xfrm>
        </p:spPr>
        <p:txBody>
          <a:bodyPr anchor="t">
            <a:noAutofit/>
          </a:bodyPr>
          <a:lstStyle/>
          <a:p>
            <a:r>
              <a:rPr lang="en-US" dirty="0">
                <a:solidFill>
                  <a:srgbClr val="3C6889"/>
                </a:solidFill>
              </a:rPr>
              <a:t>Evaluating Fire Risk in existing Buildings</a:t>
            </a:r>
          </a:p>
        </p:txBody>
      </p:sp>
      <p:sp>
        <p:nvSpPr>
          <p:cNvPr id="7" name="Subtitle 1"/>
          <p:cNvSpPr txBox="1">
            <a:spLocks/>
          </p:cNvSpPr>
          <p:nvPr/>
        </p:nvSpPr>
        <p:spPr>
          <a:xfrm>
            <a:off x="3549212" y="3029580"/>
            <a:ext cx="4826416" cy="463828"/>
          </a:xfrm>
          <a:prstGeom prst="rect">
            <a:avLst/>
          </a:prstGeom>
        </p:spPr>
        <p:txBody>
          <a:bodyPr vert="horz" lIns="91440" tIns="45720" rIns="91440" bIns="45720" rtlCol="0">
            <a:noAutofit/>
          </a:bodyPr>
          <a:lstStyle>
            <a:lvl1pPr marL="0" indent="0" algn="l" defTabSz="914400" rtl="0" eaLnBrk="1" latinLnBrk="0" hangingPunct="1">
              <a:spcBef>
                <a:spcPts val="600"/>
              </a:spcBef>
              <a:spcAft>
                <a:spcPts val="0"/>
              </a:spcAft>
              <a:buClr>
                <a:schemeClr val="accent1"/>
              </a:buClr>
              <a:buFont typeface="Arial" pitchFamily="34" charset="0"/>
              <a:buNone/>
              <a:defRPr sz="2400" b="0" i="0" kern="1200" cap="none" spc="120" baseline="0">
                <a:solidFill>
                  <a:srgbClr val="517EB5"/>
                </a:solidFill>
                <a:latin typeface="+mn-lt"/>
                <a:ea typeface="+mn-ea"/>
                <a:cs typeface="Tahoma" pitchFamily="34" charset="0"/>
              </a:defRPr>
            </a:lvl1pPr>
            <a:lvl2pPr marL="457200" indent="0" algn="ctr" defTabSz="914400" rtl="0" eaLnBrk="1" latinLnBrk="0" hangingPunct="1">
              <a:spcBef>
                <a:spcPts val="600"/>
              </a:spcBef>
              <a:buClr>
                <a:schemeClr val="accent1"/>
              </a:buClr>
              <a:buFont typeface="Arial" pitchFamily="34" charset="0"/>
              <a:buNone/>
              <a:defRPr sz="2000" kern="1200">
                <a:solidFill>
                  <a:schemeClr val="tx1">
                    <a:tint val="75000"/>
                  </a:schemeClr>
                </a:solidFill>
                <a:latin typeface="+mn-lt"/>
                <a:ea typeface="+mn-ea"/>
                <a:cs typeface="Tahoma" pitchFamily="34" charset="0"/>
              </a:defRPr>
            </a:lvl2pPr>
            <a:lvl3pPr marL="914400" indent="0" algn="ctr" defTabSz="914400" rtl="0" eaLnBrk="1" latinLnBrk="0" hangingPunct="1">
              <a:spcBef>
                <a:spcPts val="600"/>
              </a:spcBef>
              <a:buClr>
                <a:schemeClr val="accent1"/>
              </a:buClr>
              <a:buFont typeface="Arial" pitchFamily="34" charset="0"/>
              <a:buNone/>
              <a:defRPr sz="1800" kern="1200">
                <a:solidFill>
                  <a:schemeClr val="tx1">
                    <a:tint val="75000"/>
                  </a:schemeClr>
                </a:solidFill>
                <a:latin typeface="+mn-lt"/>
                <a:ea typeface="+mn-ea"/>
                <a:cs typeface="Tahoma" pitchFamily="34" charset="0"/>
              </a:defRPr>
            </a:lvl3pPr>
            <a:lvl4pPr marL="13716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Tahoma" pitchFamily="34" charset="0"/>
              </a:defRPr>
            </a:lvl4pPr>
            <a:lvl5pPr marL="1828800" indent="0" algn="ctr" defTabSz="914400" rtl="0" eaLnBrk="1" latinLnBrk="0" hangingPunct="1">
              <a:spcBef>
                <a:spcPts val="600"/>
              </a:spcBef>
              <a:buClr>
                <a:schemeClr val="accent1"/>
              </a:buClr>
              <a:buFont typeface="Arial" pitchFamily="34" charset="0"/>
              <a:buNone/>
              <a:defRPr sz="1600" kern="1200" baseline="0">
                <a:solidFill>
                  <a:schemeClr val="tx1">
                    <a:tint val="75000"/>
                  </a:schemeClr>
                </a:solidFill>
                <a:latin typeface="+mn-lt"/>
                <a:ea typeface="+mn-ea"/>
                <a:cs typeface="Tahoma" pitchFamily="34" charset="0"/>
              </a:defRPr>
            </a:lvl5pPr>
            <a:lvl6pPr marL="2286000" indent="0" algn="ctr"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9pPr>
          </a:lstStyle>
          <a:p>
            <a:r>
              <a:rPr lang="en-US" i="1" dirty="0">
                <a:solidFill>
                  <a:srgbClr val="14293B"/>
                </a:solidFill>
              </a:rPr>
              <a:t>Presented by</a:t>
            </a:r>
            <a:endParaRPr lang="en-US" dirty="0">
              <a:solidFill>
                <a:srgbClr val="14293B"/>
              </a:solidFill>
            </a:endParaRPr>
          </a:p>
        </p:txBody>
      </p:sp>
      <p:pic>
        <p:nvPicPr>
          <p:cNvPr id="11" name="Picture 10" descr="nasfm-small.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30701" y="5161048"/>
            <a:ext cx="1632884" cy="803378"/>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141245543"/>
      </p:ext>
    </p:extLst>
  </p:cSld>
  <p:clrMapOvr>
    <a:masterClrMapping/>
  </p:clrMapOvr>
  <mc:AlternateContent xmlns:mc="http://schemas.openxmlformats.org/markup-compatibility/2006" xmlns:p14="http://schemas.microsoft.com/office/powerpoint/2010/main">
    <mc:Choice Requires="p14">
      <p:transition spd="slow" p14:dur="2000" advTm="10377"/>
    </mc:Choice>
    <mc:Fallback xmlns="">
      <p:transition spd="slow" advTm="10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601620"/>
          </a:xfrm>
          <a:prstGeom prst="rect">
            <a:avLst/>
          </a:prstGeom>
        </p:spPr>
      </p:pic>
      <p:sp>
        <p:nvSpPr>
          <p:cNvPr id="23" name="Rounded Rectangular Callout 22"/>
          <p:cNvSpPr/>
          <p:nvPr/>
        </p:nvSpPr>
        <p:spPr>
          <a:xfrm>
            <a:off x="712681" y="617991"/>
            <a:ext cx="3181740" cy="1602957"/>
          </a:xfrm>
          <a:prstGeom prst="wedgeRoundRectCallout">
            <a:avLst>
              <a:gd name="adj1" fmla="val -42847"/>
              <a:gd name="adj2" fmla="val -82731"/>
              <a:gd name="adj3" fmla="val 16667"/>
            </a:avLst>
          </a:prstGeom>
          <a:solidFill>
            <a:srgbClr val="1F9946"/>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How much is enough?</a:t>
            </a:r>
          </a:p>
        </p:txBody>
      </p:sp>
      <p:sp>
        <p:nvSpPr>
          <p:cNvPr id="24" name="Rounded Rectangular Callout 23"/>
          <p:cNvSpPr/>
          <p:nvPr/>
        </p:nvSpPr>
        <p:spPr>
          <a:xfrm>
            <a:off x="582604" y="4245864"/>
            <a:ext cx="3181740" cy="1602957"/>
          </a:xfrm>
          <a:prstGeom prst="wedgeRoundRectCallout">
            <a:avLst>
              <a:gd name="adj1" fmla="val -43613"/>
              <a:gd name="adj2" fmla="val 83078"/>
              <a:gd name="adj3" fmla="val 16667"/>
            </a:avLst>
          </a:prstGeom>
          <a:solidFill>
            <a:srgbClr val="3C6889"/>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How much do</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they cost?</a:t>
            </a:r>
          </a:p>
        </p:txBody>
      </p:sp>
      <p:sp>
        <p:nvSpPr>
          <p:cNvPr id="25" name="Rounded Rectangular Callout 24"/>
          <p:cNvSpPr/>
          <p:nvPr/>
        </p:nvSpPr>
        <p:spPr>
          <a:xfrm>
            <a:off x="5465310" y="562415"/>
            <a:ext cx="3181740" cy="1602957"/>
          </a:xfrm>
          <a:prstGeom prst="wedgeRoundRectCallout">
            <a:avLst>
              <a:gd name="adj1" fmla="val -1737"/>
              <a:gd name="adj2" fmla="val -70977"/>
              <a:gd name="adj3" fmla="val 16667"/>
            </a:avLst>
          </a:prstGeom>
          <a:solidFill>
            <a:srgbClr val="1F9946"/>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Can we have too many layers?</a:t>
            </a:r>
          </a:p>
        </p:txBody>
      </p:sp>
      <p:sp>
        <p:nvSpPr>
          <p:cNvPr id="26" name="Rounded Rectangular Callout 25"/>
          <p:cNvSpPr/>
          <p:nvPr/>
        </p:nvSpPr>
        <p:spPr>
          <a:xfrm>
            <a:off x="187435" y="4245864"/>
            <a:ext cx="4809506" cy="1904414"/>
          </a:xfrm>
          <a:prstGeom prst="wedgeRoundRectCallout">
            <a:avLst>
              <a:gd name="adj1" fmla="val -40650"/>
              <a:gd name="adj2" fmla="val 71230"/>
              <a:gd name="adj3" fmla="val 16667"/>
            </a:avLst>
          </a:prstGeom>
          <a:solidFill>
            <a:srgbClr val="3C6889"/>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Will some fire protection layers interfere with the facility’s operations?</a:t>
            </a:r>
          </a:p>
        </p:txBody>
      </p:sp>
      <p:sp>
        <p:nvSpPr>
          <p:cNvPr id="28" name="Rounded Rectangular Callout 27"/>
          <p:cNvSpPr/>
          <p:nvPr/>
        </p:nvSpPr>
        <p:spPr>
          <a:xfrm>
            <a:off x="5401474" y="4245864"/>
            <a:ext cx="3181740" cy="1602957"/>
          </a:xfrm>
          <a:prstGeom prst="wedgeRoundRectCallout">
            <a:avLst>
              <a:gd name="adj1" fmla="val 46123"/>
              <a:gd name="adj2" fmla="val 84824"/>
              <a:gd name="adj3" fmla="val 16667"/>
            </a:avLst>
          </a:prstGeom>
          <a:solidFill>
            <a:srgbClr val="1F9946"/>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Which layers are most effective?</a:t>
            </a:r>
          </a:p>
        </p:txBody>
      </p:sp>
      <p:sp>
        <p:nvSpPr>
          <p:cNvPr id="29" name="Rounded Rectangular Callout 28"/>
          <p:cNvSpPr/>
          <p:nvPr/>
        </p:nvSpPr>
        <p:spPr>
          <a:xfrm>
            <a:off x="5620930" y="4245864"/>
            <a:ext cx="3181740" cy="1602957"/>
          </a:xfrm>
          <a:prstGeom prst="wedgeRoundRectCallout">
            <a:avLst>
              <a:gd name="adj1" fmla="val 46123"/>
              <a:gd name="adj2" fmla="val 84824"/>
              <a:gd name="adj3" fmla="val 16667"/>
            </a:avLst>
          </a:prstGeom>
          <a:solidFill>
            <a:srgbClr val="1F9946"/>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What will they cost?</a:t>
            </a:r>
          </a:p>
        </p:txBody>
      </p:sp>
      <p:grpSp>
        <p:nvGrpSpPr>
          <p:cNvPr id="33" name="Group 32"/>
          <p:cNvGrpSpPr/>
          <p:nvPr/>
        </p:nvGrpSpPr>
        <p:grpSpPr>
          <a:xfrm>
            <a:off x="712681" y="2116693"/>
            <a:ext cx="7694269" cy="1873477"/>
            <a:chOff x="398883" y="232909"/>
            <a:chExt cx="7694269" cy="1873477"/>
          </a:xfrm>
        </p:grpSpPr>
        <p:sp>
          <p:nvSpPr>
            <p:cNvPr id="34" name="Rounded Rectangle 33"/>
            <p:cNvSpPr/>
            <p:nvPr/>
          </p:nvSpPr>
          <p:spPr>
            <a:xfrm>
              <a:off x="398883" y="232909"/>
              <a:ext cx="7694269" cy="1873477"/>
            </a:xfrm>
            <a:prstGeom prst="roundRect">
              <a:avLst>
                <a:gd name="adj" fmla="val 13980"/>
              </a:avLst>
            </a:prstGeom>
            <a:solidFill>
              <a:srgbClr val="14293B"/>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35" name="Rectangle 34"/>
            <p:cNvSpPr/>
            <p:nvPr/>
          </p:nvSpPr>
          <p:spPr>
            <a:xfrm>
              <a:off x="2016575" y="477150"/>
              <a:ext cx="6076577" cy="1384995"/>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Identify the appropriate level of safety; then utilize the most cost effective methods to achieve it.</a:t>
              </a: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53134" y="703665"/>
              <a:ext cx="1285875" cy="931964"/>
            </a:xfrm>
            <a:prstGeom prst="rect">
              <a:avLst/>
            </a:prstGeom>
          </p:spPr>
        </p:pic>
      </p:grpSp>
      <p:grpSp>
        <p:nvGrpSpPr>
          <p:cNvPr id="38" name="Group 37"/>
          <p:cNvGrpSpPr/>
          <p:nvPr/>
        </p:nvGrpSpPr>
        <p:grpSpPr>
          <a:xfrm>
            <a:off x="1571624" y="2599554"/>
            <a:ext cx="6000751" cy="1301886"/>
            <a:chOff x="2932694" y="2276365"/>
            <a:chExt cx="6000751" cy="1301886"/>
          </a:xfrm>
        </p:grpSpPr>
        <p:sp>
          <p:nvSpPr>
            <p:cNvPr id="39" name="Rounded Rectangle 38"/>
            <p:cNvSpPr/>
            <p:nvPr/>
          </p:nvSpPr>
          <p:spPr>
            <a:xfrm>
              <a:off x="2932694" y="2276365"/>
              <a:ext cx="6000751" cy="1301886"/>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3479705" y="2439589"/>
              <a:ext cx="4937545" cy="954107"/>
            </a:xfrm>
            <a:prstGeom prst="rect">
              <a:avLst/>
            </a:prstGeom>
          </p:spPr>
          <p:txBody>
            <a:bodyPr wrap="square">
              <a:spAutoFit/>
            </a:bodyPr>
            <a:lstStyle/>
            <a:p>
              <a:pPr algn="ctr"/>
              <a:r>
                <a:rPr lang="en-US" sz="2800" dirty="0">
                  <a:latin typeface="Arial" panose="020B0604020202020204" pitchFamily="34" charset="0"/>
                  <a:cs typeface="Arial" panose="020B0604020202020204" pitchFamily="34" charset="0"/>
                </a:rPr>
                <a:t>Combining safety layers has a cumulative effect.</a:t>
              </a:r>
            </a:p>
          </p:txBody>
        </p:sp>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5436112"/>
      </p:ext>
    </p:extLst>
  </p:cSld>
  <p:clrMapOvr>
    <a:masterClrMapping/>
  </p:clrMapOvr>
  <mc:AlternateContent xmlns:mc="http://schemas.openxmlformats.org/markup-compatibility/2006" xmlns:p14="http://schemas.microsoft.com/office/powerpoint/2010/main">
    <mc:Choice Requires="p14">
      <p:transition spd="slow" p14:dur="2000" advTm="73017"/>
    </mc:Choice>
    <mc:Fallback xmlns="">
      <p:transition spd="slow" advTm="73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70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20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par>
                                <p:cTn id="31" presetID="10" presetClass="entr" presetSubtype="0" fill="hold" grpId="0" nodeType="withEffect">
                                  <p:stCondLst>
                                    <p:cond delay="250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30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par>
                                <p:cTn id="34" presetID="10" presetClass="entr" presetSubtype="0" fill="hold" grpId="0" nodeType="withEffect">
                                  <p:stCondLst>
                                    <p:cond delay="550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7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xit" presetSubtype="0" fill="hold" nodeType="withEffect">
                                  <p:stCondLst>
                                    <p:cond delay="0"/>
                                  </p:stCondLst>
                                  <p:childTnLst>
                                    <p:animEffect transition="out" filter="fade">
                                      <p:cBhvr>
                                        <p:cTn id="43" dur="500"/>
                                        <p:tgtEl>
                                          <p:spTgt spid="38"/>
                                        </p:tgtEl>
                                      </p:cBhvr>
                                    </p:animEffect>
                                    <p:set>
                                      <p:cBhvr>
                                        <p:cTn id="44"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4"/>
                </p:tgtEl>
              </p:cMediaNode>
            </p:audio>
          </p:childTnLst>
        </p:cTn>
      </p:par>
    </p:tnLst>
    <p:bldLst>
      <p:bldP spid="23" grpId="0" animBg="1"/>
      <p:bldP spid="24" grpId="0" animBg="1"/>
      <p:bldP spid="25" grpId="0" animBg="1"/>
      <p:bldP spid="26" grpId="0"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5122"/>
            <a:ext cx="9504776" cy="2135686"/>
            <a:chOff x="0" y="1241006"/>
            <a:chExt cx="9504776" cy="2135686"/>
          </a:xfrm>
        </p:grpSpPr>
        <p:sp>
          <p:nvSpPr>
            <p:cNvPr id="3" name="Isosceles Triangle 2"/>
            <p:cNvSpPr/>
            <p:nvPr/>
          </p:nvSpPr>
          <p:spPr>
            <a:xfrm rot="10800000">
              <a:off x="0" y="1241006"/>
              <a:ext cx="9144000" cy="1627140"/>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1F99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276225" y="1548630"/>
              <a:ext cx="8591550" cy="857176"/>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spcAft>
                  <a:spcPts val="0"/>
                </a:spcAft>
              </a:pPr>
              <a:r>
                <a:rPr lang="en-US" sz="4000" dirty="0">
                  <a:solidFill>
                    <a:schemeClr val="bg1"/>
                  </a:solidFill>
                  <a:latin typeface="Arial" panose="020B0604020202020204" pitchFamily="34" charset="0"/>
                  <a:cs typeface="Arial" panose="020B0604020202020204" pitchFamily="34" charset="0"/>
                </a:rPr>
                <a:t>Process Hazard Analysis</a:t>
              </a:r>
            </a:p>
          </p:txBody>
        </p:sp>
        <p:sp>
          <p:nvSpPr>
            <p:cNvPr id="12" name="TextBox 11"/>
            <p:cNvSpPr txBox="1"/>
            <p:nvPr/>
          </p:nvSpPr>
          <p:spPr>
            <a:xfrm>
              <a:off x="360776" y="2853472"/>
              <a:ext cx="914400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Manufacturing or hazardous processes</a:t>
              </a:r>
            </a:p>
          </p:txBody>
        </p:sp>
      </p:grpSp>
      <p:grpSp>
        <p:nvGrpSpPr>
          <p:cNvPr id="18" name="Group 17"/>
          <p:cNvGrpSpPr/>
          <p:nvPr/>
        </p:nvGrpSpPr>
        <p:grpSpPr>
          <a:xfrm>
            <a:off x="0" y="1386945"/>
            <a:ext cx="9442700" cy="2093772"/>
            <a:chOff x="0" y="3498873"/>
            <a:chExt cx="9442700" cy="2093772"/>
          </a:xfrm>
        </p:grpSpPr>
        <p:grpSp>
          <p:nvGrpSpPr>
            <p:cNvPr id="11" name="Group 10"/>
            <p:cNvGrpSpPr/>
            <p:nvPr/>
          </p:nvGrpSpPr>
          <p:grpSpPr>
            <a:xfrm>
              <a:off x="0" y="3498873"/>
              <a:ext cx="9144000" cy="1627632"/>
              <a:chOff x="0" y="4090503"/>
              <a:chExt cx="9144000" cy="1627632"/>
            </a:xfrm>
          </p:grpSpPr>
          <p:sp>
            <p:nvSpPr>
              <p:cNvPr id="8" name="Isosceles Triangle 2"/>
              <p:cNvSpPr/>
              <p:nvPr/>
            </p:nvSpPr>
            <p:spPr>
              <a:xfrm rot="10800000">
                <a:off x="0" y="4090503"/>
                <a:ext cx="9144000" cy="162763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F78C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255453" y="4376925"/>
                <a:ext cx="8591550" cy="900647"/>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spcAft>
                    <a:spcPts val="0"/>
                  </a:spcAft>
                </a:pPr>
                <a:r>
                  <a:rPr lang="en-US" sz="4000" dirty="0">
                    <a:solidFill>
                      <a:schemeClr val="bg1"/>
                    </a:solidFill>
                    <a:latin typeface="Arial" panose="020B0604020202020204" pitchFamily="34" charset="0"/>
                    <a:cs typeface="Arial" panose="020B0604020202020204" pitchFamily="34" charset="0"/>
                  </a:rPr>
                  <a:t>Quantitative Risk Analysis</a:t>
                </a:r>
              </a:p>
            </p:txBody>
          </p:sp>
        </p:grpSp>
        <p:sp>
          <p:nvSpPr>
            <p:cNvPr id="13" name="TextBox 12"/>
            <p:cNvSpPr txBox="1"/>
            <p:nvPr/>
          </p:nvSpPr>
          <p:spPr>
            <a:xfrm>
              <a:off x="298700" y="5069425"/>
              <a:ext cx="914400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Financial markets</a:t>
              </a:r>
            </a:p>
          </p:txBody>
        </p:sp>
      </p:grpSp>
      <p:grpSp>
        <p:nvGrpSpPr>
          <p:cNvPr id="20" name="Group 19"/>
          <p:cNvGrpSpPr/>
          <p:nvPr/>
        </p:nvGrpSpPr>
        <p:grpSpPr>
          <a:xfrm>
            <a:off x="0" y="2786920"/>
            <a:ext cx="9432205" cy="2080275"/>
            <a:chOff x="0" y="4356562"/>
            <a:chExt cx="9432205" cy="2080275"/>
          </a:xfrm>
        </p:grpSpPr>
        <p:grpSp>
          <p:nvGrpSpPr>
            <p:cNvPr id="14" name="Group 13"/>
            <p:cNvGrpSpPr/>
            <p:nvPr/>
          </p:nvGrpSpPr>
          <p:grpSpPr>
            <a:xfrm>
              <a:off x="0" y="4356562"/>
              <a:ext cx="9144000" cy="1627632"/>
              <a:chOff x="0" y="5049063"/>
              <a:chExt cx="9144000" cy="1627632"/>
            </a:xfrm>
          </p:grpSpPr>
          <p:sp>
            <p:nvSpPr>
              <p:cNvPr id="15" name="Isosceles Triangle 2"/>
              <p:cNvSpPr/>
              <p:nvPr/>
            </p:nvSpPr>
            <p:spPr>
              <a:xfrm rot="10800000">
                <a:off x="0" y="5049063"/>
                <a:ext cx="9144000" cy="162763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517E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255453" y="5279040"/>
                <a:ext cx="8591550" cy="925711"/>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spcAft>
                    <a:spcPts val="0"/>
                  </a:spcAft>
                </a:pPr>
                <a:r>
                  <a:rPr lang="en-US" sz="4000" dirty="0">
                    <a:solidFill>
                      <a:schemeClr val="bg1"/>
                    </a:solidFill>
                    <a:latin typeface="Arial" panose="020B0604020202020204" pitchFamily="34" charset="0"/>
                    <a:cs typeface="Arial" panose="020B0604020202020204" pitchFamily="34" charset="0"/>
                  </a:rPr>
                  <a:t>Layers of Protection Analysis</a:t>
                </a:r>
              </a:p>
            </p:txBody>
          </p:sp>
        </p:grpSp>
        <p:sp>
          <p:nvSpPr>
            <p:cNvPr id="19" name="TextBox 18"/>
            <p:cNvSpPr txBox="1"/>
            <p:nvPr/>
          </p:nvSpPr>
          <p:spPr>
            <a:xfrm>
              <a:off x="288205" y="5913617"/>
              <a:ext cx="914400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Process hazard analysis</a:t>
              </a:r>
            </a:p>
          </p:txBody>
        </p:sp>
      </p:grpSp>
      <p:grpSp>
        <p:nvGrpSpPr>
          <p:cNvPr id="21" name="Group 20"/>
          <p:cNvGrpSpPr/>
          <p:nvPr/>
        </p:nvGrpSpPr>
        <p:grpSpPr>
          <a:xfrm>
            <a:off x="0" y="4190200"/>
            <a:ext cx="9396265" cy="2129463"/>
            <a:chOff x="0" y="4356562"/>
            <a:chExt cx="9396265" cy="2129463"/>
          </a:xfrm>
        </p:grpSpPr>
        <p:grpSp>
          <p:nvGrpSpPr>
            <p:cNvPr id="22" name="Group 21"/>
            <p:cNvGrpSpPr/>
            <p:nvPr/>
          </p:nvGrpSpPr>
          <p:grpSpPr>
            <a:xfrm>
              <a:off x="0" y="4356562"/>
              <a:ext cx="9144000" cy="1627632"/>
              <a:chOff x="0" y="5049063"/>
              <a:chExt cx="9144000" cy="1627632"/>
            </a:xfrm>
          </p:grpSpPr>
          <p:sp>
            <p:nvSpPr>
              <p:cNvPr id="24" name="Isosceles Triangle 2"/>
              <p:cNvSpPr/>
              <p:nvPr/>
            </p:nvSpPr>
            <p:spPr>
              <a:xfrm rot="10800000">
                <a:off x="0" y="5049063"/>
                <a:ext cx="9144000" cy="162763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142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itle 1"/>
              <p:cNvSpPr txBox="1">
                <a:spLocks/>
              </p:cNvSpPr>
              <p:nvPr/>
            </p:nvSpPr>
            <p:spPr>
              <a:xfrm>
                <a:off x="255453" y="5324196"/>
                <a:ext cx="8591550" cy="876218"/>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spcAft>
                    <a:spcPts val="0"/>
                  </a:spcAft>
                </a:pPr>
                <a:r>
                  <a:rPr lang="en-US" sz="4000" dirty="0">
                    <a:solidFill>
                      <a:schemeClr val="bg1"/>
                    </a:solidFill>
                    <a:latin typeface="Arial" panose="020B0604020202020204" pitchFamily="34" charset="0"/>
                    <a:cs typeface="Arial" panose="020B0604020202020204" pitchFamily="34" charset="0"/>
                  </a:rPr>
                  <a:t>Fire Risk Indexing</a:t>
                </a:r>
              </a:p>
            </p:txBody>
          </p:sp>
        </p:grpSp>
        <p:sp>
          <p:nvSpPr>
            <p:cNvPr id="23" name="TextBox 22"/>
            <p:cNvSpPr txBox="1"/>
            <p:nvPr/>
          </p:nvSpPr>
          <p:spPr>
            <a:xfrm>
              <a:off x="252265" y="5962805"/>
              <a:ext cx="914400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Values assigned to various protection components</a:t>
              </a:r>
            </a:p>
          </p:txBody>
        </p:sp>
      </p:gr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278698017"/>
      </p:ext>
    </p:extLst>
  </p:cSld>
  <p:clrMapOvr>
    <a:masterClrMapping/>
  </p:clrMapOvr>
  <mc:AlternateContent xmlns:mc="http://schemas.openxmlformats.org/markup-compatibility/2006" xmlns:p14="http://schemas.microsoft.com/office/powerpoint/2010/main">
    <mc:Choice Requires="p14">
      <p:transition spd="slow" p14:dur="2000" advTm="57651"/>
    </mc:Choice>
    <mc:Fallback xmlns="">
      <p:transition spd="slow" advTm="57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500" fill="hold"/>
                                        <p:tgtEl>
                                          <p:spTgt spid="17"/>
                                        </p:tgtEl>
                                        <p:attrNameLst>
                                          <p:attrName>ppt_x</p:attrName>
                                        </p:attrNameLst>
                                      </p:cBhvr>
                                      <p:tavLst>
                                        <p:tav tm="0">
                                          <p:val>
                                            <p:strVal val="#ppt_x"/>
                                          </p:val>
                                        </p:tav>
                                        <p:tav tm="100000">
                                          <p:val>
                                            <p:strVal val="#ppt_x"/>
                                          </p:val>
                                        </p:tav>
                                      </p:tavLst>
                                    </p:anim>
                                    <p:anim calcmode="lin" valueType="num">
                                      <p:cBhvr additive="base">
                                        <p:cTn id="1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1627632"/>
            <a:chOff x="0" y="5049063"/>
            <a:chExt cx="9144000" cy="1627632"/>
          </a:xfrm>
        </p:grpSpPr>
        <p:sp>
          <p:nvSpPr>
            <p:cNvPr id="5" name="Isosceles Triangle 2"/>
            <p:cNvSpPr/>
            <p:nvPr/>
          </p:nvSpPr>
          <p:spPr>
            <a:xfrm rot="10800000">
              <a:off x="0" y="5049063"/>
              <a:ext cx="9144000" cy="162763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3C68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55453" y="5413152"/>
              <a:ext cx="8591550" cy="600965"/>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spcAft>
                  <a:spcPts val="0"/>
                </a:spcAft>
              </a:pPr>
              <a:r>
                <a:rPr lang="en-US" sz="4000" dirty="0">
                  <a:solidFill>
                    <a:schemeClr val="bg1"/>
                  </a:solidFill>
                  <a:latin typeface="Arial" panose="020B0604020202020204" pitchFamily="34" charset="0"/>
                  <a:cs typeface="Arial" panose="020B0604020202020204" pitchFamily="34" charset="0"/>
                </a:rPr>
                <a:t>Layers of Protection Analysis</a:t>
              </a:r>
            </a:p>
          </p:txBody>
        </p:sp>
      </p:grpSp>
      <p:grpSp>
        <p:nvGrpSpPr>
          <p:cNvPr id="2" name="Group 1"/>
          <p:cNvGrpSpPr/>
          <p:nvPr/>
        </p:nvGrpSpPr>
        <p:grpSpPr>
          <a:xfrm>
            <a:off x="3905956" y="1627633"/>
            <a:ext cx="5172082" cy="2038479"/>
            <a:chOff x="3905956" y="1627633"/>
            <a:chExt cx="5172082" cy="2038479"/>
          </a:xfrm>
        </p:grpSpPr>
        <p:sp>
          <p:nvSpPr>
            <p:cNvPr id="7" name="Rounded Rectangle 6"/>
            <p:cNvSpPr/>
            <p:nvPr/>
          </p:nvSpPr>
          <p:spPr>
            <a:xfrm>
              <a:off x="3905956" y="1627633"/>
              <a:ext cx="5172082" cy="1756514"/>
            </a:xfrm>
            <a:prstGeom prst="roundRect">
              <a:avLst/>
            </a:prstGeom>
            <a:solidFill>
              <a:schemeClr val="bg1"/>
            </a:solidFill>
            <a:ln>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222045" y="1727120"/>
              <a:ext cx="4730044" cy="1938992"/>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LOPA uses </a:t>
              </a:r>
              <a:r>
                <a:rPr lang="en-US" sz="2400" b="1" dirty="0">
                  <a:solidFill>
                    <a:srgbClr val="1F9946"/>
                  </a:solidFill>
                  <a:latin typeface="Arial" panose="020B0604020202020204" pitchFamily="34" charset="0"/>
                  <a:cs typeface="Arial" panose="020B0604020202020204" pitchFamily="34" charset="0"/>
                </a:rPr>
                <a:t>fault tree analysis </a:t>
              </a:r>
              <a:r>
                <a:rPr lang="en-US" sz="2400" dirty="0">
                  <a:latin typeface="Arial" panose="020B0604020202020204" pitchFamily="34" charset="0"/>
                  <a:cs typeface="Arial" panose="020B0604020202020204" pitchFamily="34" charset="0"/>
                </a:rPr>
                <a:t>and other mathematical models to determine failure rates for components and systems.</a:t>
              </a:r>
              <a:r>
                <a:rPr lang="en-US" sz="2400" b="1" dirty="0">
                  <a:solidFill>
                    <a:srgbClr val="F78C43"/>
                  </a:solidFill>
                  <a:latin typeface="Arial" panose="020B0604020202020204" pitchFamily="34" charset="0"/>
                  <a:cs typeface="Arial" panose="020B0604020202020204" pitchFamily="34" charset="0"/>
                </a:rPr>
                <a:t> </a:t>
              </a:r>
              <a:br>
                <a:rPr lang="en-US" sz="2400" b="1" dirty="0">
                  <a:solidFill>
                    <a:srgbClr val="3C6889"/>
                  </a:solidFill>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grpSp>
      <p:grpSp>
        <p:nvGrpSpPr>
          <p:cNvPr id="23" name="Group 22"/>
          <p:cNvGrpSpPr/>
          <p:nvPr/>
        </p:nvGrpSpPr>
        <p:grpSpPr>
          <a:xfrm>
            <a:off x="0" y="2417315"/>
            <a:ext cx="2243487" cy="4440685"/>
            <a:chOff x="222283" y="2417315"/>
            <a:chExt cx="1901009" cy="4440685"/>
          </a:xfrm>
        </p:grpSpPr>
        <p:sp>
          <p:nvSpPr>
            <p:cNvPr id="9" name="TextBox 8"/>
            <p:cNvSpPr txBox="1"/>
            <p:nvPr/>
          </p:nvSpPr>
          <p:spPr>
            <a:xfrm>
              <a:off x="660897" y="2417315"/>
              <a:ext cx="1040964"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01</a:t>
              </a:r>
            </a:p>
          </p:txBody>
        </p:sp>
        <p:sp>
          <p:nvSpPr>
            <p:cNvPr id="13" name="Rectangle 12"/>
            <p:cNvSpPr/>
            <p:nvPr/>
          </p:nvSpPr>
          <p:spPr>
            <a:xfrm>
              <a:off x="222283" y="2991571"/>
              <a:ext cx="1901009" cy="3866429"/>
            </a:xfrm>
            <a:prstGeom prst="rect">
              <a:avLst/>
            </a:prstGeom>
            <a:solidFill>
              <a:srgbClr val="1F994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9" name="TextBox 18"/>
            <p:cNvSpPr txBox="1"/>
            <p:nvPr/>
          </p:nvSpPr>
          <p:spPr>
            <a:xfrm>
              <a:off x="304358" y="3575141"/>
              <a:ext cx="1721224" cy="1200329"/>
            </a:xfrm>
            <a:prstGeom prst="rect">
              <a:avLst/>
            </a:prstGeom>
            <a:noFill/>
          </p:spPr>
          <p:txBody>
            <a:bodyPr wrap="square" rtlCol="0">
              <a:spAutoFit/>
            </a:bodyPr>
            <a:lstStyle/>
            <a:p>
              <a:pPr algn="ctr"/>
              <a:r>
                <a:rPr lang="en-US" sz="2400" b="1" dirty="0">
                  <a:solidFill>
                    <a:schemeClr val="bg1">
                      <a:lumMod val="95000"/>
                    </a:schemeClr>
                  </a:solidFill>
                  <a:latin typeface="Arial" panose="020B0604020202020204" pitchFamily="34" charset="0"/>
                  <a:cs typeface="Arial" panose="020B0604020202020204" pitchFamily="34" charset="0"/>
                </a:rPr>
                <a:t>Identifies </a:t>
              </a:r>
            </a:p>
            <a:p>
              <a:pPr algn="ctr"/>
              <a:r>
                <a:rPr lang="en-US" sz="2400" b="1" dirty="0">
                  <a:solidFill>
                    <a:schemeClr val="bg1">
                      <a:lumMod val="95000"/>
                    </a:schemeClr>
                  </a:solidFill>
                  <a:latin typeface="Arial" panose="020B0604020202020204" pitchFamily="34" charset="0"/>
                  <a:cs typeface="Arial" panose="020B0604020202020204" pitchFamily="34" charset="0"/>
                </a:rPr>
                <a:t>protection</a:t>
              </a:r>
            </a:p>
            <a:p>
              <a:pPr algn="ctr"/>
              <a:r>
                <a:rPr lang="en-US" sz="2400" b="1" dirty="0">
                  <a:solidFill>
                    <a:schemeClr val="bg1">
                      <a:lumMod val="95000"/>
                    </a:schemeClr>
                  </a:solidFill>
                  <a:latin typeface="Arial" panose="020B0604020202020204" pitchFamily="34" charset="0"/>
                  <a:cs typeface="Arial" panose="020B0604020202020204" pitchFamily="34" charset="0"/>
                </a:rPr>
                <a:t>components</a:t>
              </a:r>
            </a:p>
          </p:txBody>
        </p:sp>
      </p:grpSp>
      <p:grpSp>
        <p:nvGrpSpPr>
          <p:cNvPr id="24" name="Group 23"/>
          <p:cNvGrpSpPr/>
          <p:nvPr/>
        </p:nvGrpSpPr>
        <p:grpSpPr>
          <a:xfrm>
            <a:off x="2300410" y="2913481"/>
            <a:ext cx="2243488" cy="3944519"/>
            <a:chOff x="2473207" y="2913481"/>
            <a:chExt cx="1901010" cy="3944519"/>
          </a:xfrm>
        </p:grpSpPr>
        <p:sp>
          <p:nvSpPr>
            <p:cNvPr id="10" name="TextBox 9"/>
            <p:cNvSpPr txBox="1"/>
            <p:nvPr/>
          </p:nvSpPr>
          <p:spPr>
            <a:xfrm>
              <a:off x="2899172" y="2913481"/>
              <a:ext cx="1040964"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02</a:t>
              </a:r>
            </a:p>
          </p:txBody>
        </p:sp>
        <p:sp>
          <p:nvSpPr>
            <p:cNvPr id="16" name="Rectangle 15"/>
            <p:cNvSpPr/>
            <p:nvPr/>
          </p:nvSpPr>
          <p:spPr>
            <a:xfrm>
              <a:off x="2473208" y="3469125"/>
              <a:ext cx="1901009" cy="3388875"/>
            </a:xfrm>
            <a:prstGeom prst="rect">
              <a:avLst/>
            </a:prstGeom>
            <a:solidFill>
              <a:srgbClr val="3C688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0" name="TextBox 19"/>
            <p:cNvSpPr txBox="1"/>
            <p:nvPr/>
          </p:nvSpPr>
          <p:spPr>
            <a:xfrm>
              <a:off x="2473207" y="4095212"/>
              <a:ext cx="1901009" cy="1569660"/>
            </a:xfrm>
            <a:prstGeom prst="rect">
              <a:avLst/>
            </a:prstGeom>
            <a:noFill/>
          </p:spPr>
          <p:txBody>
            <a:bodyPr wrap="square" rtlCol="0">
              <a:spAutoFit/>
            </a:bodyPr>
            <a:lstStyle/>
            <a:p>
              <a:pPr algn="ctr"/>
              <a:r>
                <a:rPr lang="en-US" sz="2400" b="1" dirty="0">
                  <a:solidFill>
                    <a:schemeClr val="bg1">
                      <a:lumMod val="95000"/>
                    </a:schemeClr>
                  </a:solidFill>
                  <a:latin typeface="Arial" panose="020B0604020202020204" pitchFamily="34" charset="0"/>
                  <a:cs typeface="Arial" panose="020B0604020202020204" pitchFamily="34" charset="0"/>
                </a:rPr>
                <a:t>Assesses</a:t>
              </a:r>
            </a:p>
            <a:p>
              <a:pPr algn="ctr"/>
              <a:r>
                <a:rPr lang="en-US" sz="2400" b="1" dirty="0">
                  <a:solidFill>
                    <a:schemeClr val="bg1">
                      <a:lumMod val="95000"/>
                    </a:schemeClr>
                  </a:solidFill>
                  <a:latin typeface="Arial" panose="020B0604020202020204" pitchFamily="34" charset="0"/>
                  <a:cs typeface="Arial" panose="020B0604020202020204" pitchFamily="34" charset="0"/>
                </a:rPr>
                <a:t>each component’s value</a:t>
              </a:r>
            </a:p>
          </p:txBody>
        </p:sp>
      </p:grpSp>
      <p:grpSp>
        <p:nvGrpSpPr>
          <p:cNvPr id="25" name="Group 24"/>
          <p:cNvGrpSpPr/>
          <p:nvPr/>
        </p:nvGrpSpPr>
        <p:grpSpPr>
          <a:xfrm>
            <a:off x="4590188" y="3384147"/>
            <a:ext cx="2246217" cy="3473852"/>
            <a:chOff x="4733701" y="3384147"/>
            <a:chExt cx="1903323" cy="3473852"/>
          </a:xfrm>
        </p:grpSpPr>
        <p:sp>
          <p:nvSpPr>
            <p:cNvPr id="11" name="TextBox 10"/>
            <p:cNvSpPr txBox="1"/>
            <p:nvPr/>
          </p:nvSpPr>
          <p:spPr>
            <a:xfrm>
              <a:off x="4991187" y="3384147"/>
              <a:ext cx="1395646"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03</a:t>
              </a:r>
            </a:p>
          </p:txBody>
        </p:sp>
        <p:sp>
          <p:nvSpPr>
            <p:cNvPr id="17" name="Rectangle 16"/>
            <p:cNvSpPr/>
            <p:nvPr/>
          </p:nvSpPr>
          <p:spPr>
            <a:xfrm>
              <a:off x="4736015" y="3952106"/>
              <a:ext cx="1901009" cy="2905893"/>
            </a:xfrm>
            <a:prstGeom prst="rect">
              <a:avLst/>
            </a:prstGeom>
            <a:solidFill>
              <a:srgbClr val="F78C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1" name="TextBox 20"/>
            <p:cNvSpPr txBox="1"/>
            <p:nvPr/>
          </p:nvSpPr>
          <p:spPr>
            <a:xfrm>
              <a:off x="4733701" y="4627752"/>
              <a:ext cx="1901009" cy="1569660"/>
            </a:xfrm>
            <a:prstGeom prst="rect">
              <a:avLst/>
            </a:prstGeom>
            <a:noFill/>
          </p:spPr>
          <p:txBody>
            <a:bodyPr wrap="square" rtlCol="0">
              <a:spAutoFit/>
            </a:bodyPr>
            <a:lstStyle/>
            <a:p>
              <a:pPr algn="ctr"/>
              <a:r>
                <a:rPr lang="en-US" sz="2400" b="1" dirty="0">
                  <a:solidFill>
                    <a:schemeClr val="bg1">
                      <a:lumMod val="95000"/>
                    </a:schemeClr>
                  </a:solidFill>
                  <a:latin typeface="Arial" panose="020B0604020202020204" pitchFamily="34" charset="0"/>
                  <a:cs typeface="Arial" panose="020B0604020202020204" pitchFamily="34" charset="0"/>
                </a:rPr>
                <a:t>Evaluates the synergistic effects </a:t>
              </a:r>
            </a:p>
            <a:p>
              <a:pPr algn="ctr"/>
              <a:r>
                <a:rPr lang="en-US" sz="2400" b="1" dirty="0">
                  <a:solidFill>
                    <a:schemeClr val="bg1">
                      <a:lumMod val="95000"/>
                    </a:schemeClr>
                  </a:solidFill>
                  <a:latin typeface="Arial" panose="020B0604020202020204" pitchFamily="34" charset="0"/>
                  <a:cs typeface="Arial" panose="020B0604020202020204" pitchFamily="34" charset="0"/>
                </a:rPr>
                <a:t>of the layers</a:t>
              </a:r>
            </a:p>
          </p:txBody>
        </p:sp>
      </p:grpSp>
      <p:grpSp>
        <p:nvGrpSpPr>
          <p:cNvPr id="26" name="Group 25"/>
          <p:cNvGrpSpPr/>
          <p:nvPr/>
        </p:nvGrpSpPr>
        <p:grpSpPr>
          <a:xfrm>
            <a:off x="6872061" y="3844653"/>
            <a:ext cx="2256860" cy="3013346"/>
            <a:chOff x="7012631" y="3844652"/>
            <a:chExt cx="1912340" cy="3013346"/>
          </a:xfrm>
        </p:grpSpPr>
        <p:sp>
          <p:nvSpPr>
            <p:cNvPr id="12" name="TextBox 11"/>
            <p:cNvSpPr txBox="1"/>
            <p:nvPr/>
          </p:nvSpPr>
          <p:spPr>
            <a:xfrm>
              <a:off x="7379211" y="3844652"/>
              <a:ext cx="1213140"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04</a:t>
              </a:r>
            </a:p>
          </p:txBody>
        </p:sp>
        <p:sp>
          <p:nvSpPr>
            <p:cNvPr id="18" name="Rectangle 17"/>
            <p:cNvSpPr/>
            <p:nvPr/>
          </p:nvSpPr>
          <p:spPr>
            <a:xfrm>
              <a:off x="7023962" y="4399591"/>
              <a:ext cx="1901009" cy="2458407"/>
            </a:xfrm>
            <a:prstGeom prst="rect">
              <a:avLst/>
            </a:prstGeom>
            <a:solidFill>
              <a:srgbClr val="14293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2" name="TextBox 21"/>
            <p:cNvSpPr txBox="1"/>
            <p:nvPr/>
          </p:nvSpPr>
          <p:spPr>
            <a:xfrm>
              <a:off x="7012631" y="4835313"/>
              <a:ext cx="1901009" cy="1569660"/>
            </a:xfrm>
            <a:prstGeom prst="rect">
              <a:avLst/>
            </a:prstGeom>
            <a:noFill/>
          </p:spPr>
          <p:txBody>
            <a:bodyPr wrap="square" rtlCol="0">
              <a:spAutoFit/>
            </a:bodyPr>
            <a:lstStyle/>
            <a:p>
              <a:pPr algn="ctr"/>
              <a:r>
                <a:rPr lang="en-US" sz="2400" b="1" dirty="0">
                  <a:solidFill>
                    <a:schemeClr val="bg1">
                      <a:lumMod val="95000"/>
                    </a:schemeClr>
                  </a:solidFill>
                  <a:latin typeface="Arial" panose="020B0604020202020204" pitchFamily="34" charset="0"/>
                  <a:cs typeface="Arial" panose="020B0604020202020204" pitchFamily="34" charset="0"/>
                </a:rPr>
                <a:t>Compares value </a:t>
              </a:r>
            </a:p>
            <a:p>
              <a:pPr algn="ctr"/>
              <a:r>
                <a:rPr lang="en-US" sz="2400" b="1" dirty="0">
                  <a:solidFill>
                    <a:schemeClr val="bg1">
                      <a:lumMod val="95000"/>
                    </a:schemeClr>
                  </a:solidFill>
                  <a:latin typeface="Arial" panose="020B0604020202020204" pitchFamily="34" charset="0"/>
                  <a:cs typeface="Arial" panose="020B0604020202020204" pitchFamily="34" charset="0"/>
                </a:rPr>
                <a:t>to </a:t>
              </a:r>
            </a:p>
            <a:p>
              <a:pPr algn="ctr"/>
              <a:r>
                <a:rPr lang="en-US" sz="2400" b="1" dirty="0">
                  <a:solidFill>
                    <a:schemeClr val="bg1">
                      <a:lumMod val="95000"/>
                    </a:schemeClr>
                  </a:solidFill>
                  <a:latin typeface="Arial" panose="020B0604020202020204" pitchFamily="34" charset="0"/>
                  <a:cs typeface="Arial" panose="020B0604020202020204" pitchFamily="34" charset="0"/>
                </a:rPr>
                <a:t>level of risk</a:t>
              </a:r>
            </a:p>
          </p:txBody>
        </p:sp>
      </p:grpSp>
      <p:pic>
        <p:nvPicPr>
          <p:cNvPr id="30" name="Audio 2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181990610"/>
      </p:ext>
    </p:extLst>
  </p:cSld>
  <p:clrMapOvr>
    <a:masterClrMapping/>
  </p:clrMapOvr>
  <mc:AlternateContent xmlns:mc="http://schemas.openxmlformats.org/markup-compatibility/2006" xmlns:p14="http://schemas.microsoft.com/office/powerpoint/2010/main">
    <mc:Choice Requires="p14">
      <p:transition spd="slow" p14:dur="2000" advTm="57726"/>
    </mc:Choice>
    <mc:Fallback xmlns="">
      <p:transition spd="slow" advTm="57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ppt_x"/>
                                          </p:val>
                                        </p:tav>
                                        <p:tav tm="100000">
                                          <p:val>
                                            <p:strVal val="#ppt_x"/>
                                          </p:val>
                                        </p:tav>
                                      </p:tavLst>
                                    </p:anim>
                                    <p:anim calcmode="lin" valueType="num">
                                      <p:cBhvr additive="base">
                                        <p:cTn id="2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3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1627632"/>
            <a:chOff x="0" y="5049063"/>
            <a:chExt cx="9144000" cy="1627632"/>
          </a:xfrm>
        </p:grpSpPr>
        <p:sp>
          <p:nvSpPr>
            <p:cNvPr id="5" name="Isosceles Triangle 2"/>
            <p:cNvSpPr/>
            <p:nvPr/>
          </p:nvSpPr>
          <p:spPr>
            <a:xfrm rot="10800000">
              <a:off x="0" y="5049063"/>
              <a:ext cx="9144000" cy="162763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142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55453" y="5279040"/>
              <a:ext cx="8591550" cy="600965"/>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spcAft>
                  <a:spcPts val="0"/>
                </a:spcAft>
              </a:pPr>
              <a:r>
                <a:rPr lang="en-US" sz="4000" dirty="0">
                  <a:solidFill>
                    <a:schemeClr val="bg1"/>
                  </a:solidFill>
                  <a:latin typeface="Arial" panose="020B0604020202020204" pitchFamily="34" charset="0"/>
                  <a:cs typeface="Arial" panose="020B0604020202020204" pitchFamily="34" charset="0"/>
                </a:rPr>
                <a:t>Fire Risk Indexing</a:t>
              </a:r>
            </a:p>
          </p:txBody>
        </p:sp>
      </p:grpSp>
      <p:pic>
        <p:nvPicPr>
          <p:cNvPr id="7" name="Picture 6" descr="167926326.eps"/>
          <p:cNvPicPr>
            <a:picLocks noChangeAspect="1"/>
          </p:cNvPicPr>
          <p:nvPr/>
        </p:nvPicPr>
        <p:blipFill>
          <a:blip r:embed="rId6">
            <a:extLst>
              <a:ext uri="{28A0092B-C50C-407E-A947-70E740481C1C}">
                <a14:useLocalDpi xmlns:a14="http://schemas.microsoft.com/office/drawing/2010/main"/>
              </a:ext>
            </a:extLst>
          </a:blip>
          <a:stretch>
            <a:fillRect/>
          </a:stretch>
        </p:blipFill>
        <p:spPr>
          <a:xfrm rot="21079866">
            <a:off x="247405" y="796978"/>
            <a:ext cx="4125798" cy="5835730"/>
          </a:xfrm>
          <a:prstGeom prst="rect">
            <a:avLst/>
          </a:prstGeom>
        </p:spPr>
      </p:pic>
      <p:sp>
        <p:nvSpPr>
          <p:cNvPr id="16" name="TextBox 15"/>
          <p:cNvSpPr txBox="1"/>
          <p:nvPr/>
        </p:nvSpPr>
        <p:spPr>
          <a:xfrm rot="21092015">
            <a:off x="1609665" y="2050549"/>
            <a:ext cx="154513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DO’s</a:t>
            </a:r>
          </a:p>
        </p:txBody>
      </p:sp>
      <p:sp>
        <p:nvSpPr>
          <p:cNvPr id="17" name="TextBox 16"/>
          <p:cNvSpPr txBox="1"/>
          <p:nvPr/>
        </p:nvSpPr>
        <p:spPr>
          <a:xfrm rot="21092015">
            <a:off x="1726653" y="4396356"/>
            <a:ext cx="2066159"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DONT’s</a:t>
            </a:r>
          </a:p>
        </p:txBody>
      </p:sp>
      <p:sp>
        <p:nvSpPr>
          <p:cNvPr id="20" name="Rectangle 19"/>
          <p:cNvSpPr/>
          <p:nvPr/>
        </p:nvSpPr>
        <p:spPr>
          <a:xfrm>
            <a:off x="4789430" y="1872031"/>
            <a:ext cx="4354570" cy="1200329"/>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Fire risk models have been developed to simplify the degree of complexity.</a:t>
            </a:r>
          </a:p>
        </p:txBody>
      </p:sp>
      <p:grpSp>
        <p:nvGrpSpPr>
          <p:cNvPr id="30" name="Group 29"/>
          <p:cNvGrpSpPr/>
          <p:nvPr/>
        </p:nvGrpSpPr>
        <p:grpSpPr>
          <a:xfrm>
            <a:off x="542439" y="2748448"/>
            <a:ext cx="3312023" cy="736474"/>
            <a:chOff x="542439" y="2748448"/>
            <a:chExt cx="3312023" cy="736474"/>
          </a:xfrm>
        </p:grpSpPr>
        <p:sp>
          <p:nvSpPr>
            <p:cNvPr id="12" name="TextBox 11"/>
            <p:cNvSpPr txBox="1"/>
            <p:nvPr/>
          </p:nvSpPr>
          <p:spPr>
            <a:xfrm rot="21061003">
              <a:off x="1013371" y="2748448"/>
              <a:ext cx="2841091"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Performance-based</a:t>
              </a:r>
            </a:p>
          </p:txBody>
        </p:sp>
        <p:grpSp>
          <p:nvGrpSpPr>
            <p:cNvPr id="27" name="Group 26"/>
            <p:cNvGrpSpPr/>
            <p:nvPr/>
          </p:nvGrpSpPr>
          <p:grpSpPr>
            <a:xfrm>
              <a:off x="542439" y="2900146"/>
              <a:ext cx="531916" cy="584776"/>
              <a:chOff x="542439" y="2900146"/>
              <a:chExt cx="531916" cy="584776"/>
            </a:xfrm>
          </p:grpSpPr>
          <p:sp>
            <p:nvSpPr>
              <p:cNvPr id="8" name="Rectangle 7"/>
              <p:cNvSpPr/>
              <p:nvPr/>
            </p:nvSpPr>
            <p:spPr>
              <a:xfrm rot="21034531">
                <a:off x="611831" y="3020761"/>
                <a:ext cx="378496" cy="395356"/>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Rectangle 20"/>
              <p:cNvSpPr/>
              <p:nvPr/>
            </p:nvSpPr>
            <p:spPr>
              <a:xfrm rot="20815238">
                <a:off x="542439" y="2900146"/>
                <a:ext cx="531916" cy="584776"/>
              </a:xfrm>
              <a:prstGeom prst="rect">
                <a:avLst/>
              </a:prstGeom>
            </p:spPr>
            <p:txBody>
              <a:bodyPr wrap="none">
                <a:spAutoFit/>
              </a:bodyPr>
              <a:lstStyle/>
              <a:p>
                <a:r>
                  <a:rPr lang="en-US" sz="3200" b="1" dirty="0">
                    <a:solidFill>
                      <a:srgbClr val="008000"/>
                    </a:solidFill>
                    <a:latin typeface="Arial" panose="020B0604020202020204" pitchFamily="34" charset="0"/>
                    <a:ea typeface="Zapf Dingbats"/>
                    <a:cs typeface="Arial" panose="020B0604020202020204" pitchFamily="34" charset="0"/>
                  </a:rPr>
                  <a:t>✔</a:t>
                </a:r>
                <a:endParaRPr lang="en-US" sz="3200" b="1" dirty="0">
                  <a:solidFill>
                    <a:srgbClr val="008000"/>
                  </a:solidFill>
                  <a:latin typeface="Arial" panose="020B0604020202020204" pitchFamily="34" charset="0"/>
                  <a:cs typeface="Arial" panose="020B0604020202020204" pitchFamily="34" charset="0"/>
                </a:endParaRPr>
              </a:p>
            </p:txBody>
          </p:sp>
        </p:grpSp>
      </p:grpSp>
      <p:grpSp>
        <p:nvGrpSpPr>
          <p:cNvPr id="2" name="Group 1"/>
          <p:cNvGrpSpPr/>
          <p:nvPr/>
        </p:nvGrpSpPr>
        <p:grpSpPr>
          <a:xfrm>
            <a:off x="652859" y="3364545"/>
            <a:ext cx="3327384" cy="755593"/>
            <a:chOff x="652859" y="3364545"/>
            <a:chExt cx="3327384" cy="755593"/>
          </a:xfrm>
        </p:grpSpPr>
        <p:sp>
          <p:nvSpPr>
            <p:cNvPr id="9" name="Rectangle 8"/>
            <p:cNvSpPr/>
            <p:nvPr/>
          </p:nvSpPr>
          <p:spPr>
            <a:xfrm rot="21034531">
              <a:off x="722251" y="3634985"/>
              <a:ext cx="378496" cy="395356"/>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Rectangle 21"/>
            <p:cNvSpPr/>
            <p:nvPr/>
          </p:nvSpPr>
          <p:spPr>
            <a:xfrm rot="20815238">
              <a:off x="652859" y="3535362"/>
              <a:ext cx="531916" cy="584776"/>
            </a:xfrm>
            <a:prstGeom prst="rect">
              <a:avLst/>
            </a:prstGeom>
          </p:spPr>
          <p:txBody>
            <a:bodyPr wrap="none">
              <a:spAutoFit/>
            </a:bodyPr>
            <a:lstStyle/>
            <a:p>
              <a:r>
                <a:rPr lang="en-US" sz="3200" b="1" dirty="0">
                  <a:solidFill>
                    <a:srgbClr val="008000"/>
                  </a:solidFill>
                  <a:latin typeface="Arial" panose="020B0604020202020204" pitchFamily="34" charset="0"/>
                  <a:ea typeface="Zapf Dingbats"/>
                  <a:cs typeface="Arial" panose="020B0604020202020204" pitchFamily="34" charset="0"/>
                </a:rPr>
                <a:t>✔</a:t>
              </a:r>
              <a:endParaRPr lang="en-US" sz="3200" b="1" dirty="0">
                <a:solidFill>
                  <a:srgbClr val="008000"/>
                </a:solidFill>
                <a:latin typeface="Arial" panose="020B0604020202020204" pitchFamily="34" charset="0"/>
                <a:cs typeface="Arial" panose="020B0604020202020204" pitchFamily="34" charset="0"/>
              </a:endParaRPr>
            </a:p>
          </p:txBody>
        </p:sp>
        <p:sp>
          <p:nvSpPr>
            <p:cNvPr id="14" name="TextBox 13"/>
            <p:cNvSpPr txBox="1"/>
            <p:nvPr/>
          </p:nvSpPr>
          <p:spPr>
            <a:xfrm rot="21061003">
              <a:off x="1139152" y="3364545"/>
              <a:ext cx="2841091"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Values for each layer</a:t>
              </a:r>
            </a:p>
          </p:txBody>
        </p:sp>
      </p:grpSp>
      <p:grpSp>
        <p:nvGrpSpPr>
          <p:cNvPr id="4" name="Group 3"/>
          <p:cNvGrpSpPr/>
          <p:nvPr/>
        </p:nvGrpSpPr>
        <p:grpSpPr>
          <a:xfrm>
            <a:off x="768304" y="3957700"/>
            <a:ext cx="3324708" cy="760710"/>
            <a:chOff x="768304" y="3957700"/>
            <a:chExt cx="3324708" cy="760710"/>
          </a:xfrm>
        </p:grpSpPr>
        <p:sp>
          <p:nvSpPr>
            <p:cNvPr id="13" name="TextBox 12"/>
            <p:cNvSpPr txBox="1"/>
            <p:nvPr/>
          </p:nvSpPr>
          <p:spPr>
            <a:xfrm rot="21061003">
              <a:off x="1251921" y="3957700"/>
              <a:ext cx="2841091"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Easy to use</a:t>
              </a:r>
            </a:p>
          </p:txBody>
        </p:sp>
        <p:grpSp>
          <p:nvGrpSpPr>
            <p:cNvPr id="29" name="Group 28"/>
            <p:cNvGrpSpPr/>
            <p:nvPr/>
          </p:nvGrpSpPr>
          <p:grpSpPr>
            <a:xfrm>
              <a:off x="768304" y="4133634"/>
              <a:ext cx="531916" cy="584776"/>
              <a:chOff x="768304" y="4133634"/>
              <a:chExt cx="531916" cy="584776"/>
            </a:xfrm>
          </p:grpSpPr>
          <p:sp>
            <p:nvSpPr>
              <p:cNvPr id="10" name="Rectangle 9"/>
              <p:cNvSpPr/>
              <p:nvPr/>
            </p:nvSpPr>
            <p:spPr>
              <a:xfrm rot="21034531">
                <a:off x="837696" y="4233257"/>
                <a:ext cx="378496" cy="395356"/>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Rectangle 22"/>
              <p:cNvSpPr/>
              <p:nvPr/>
            </p:nvSpPr>
            <p:spPr>
              <a:xfrm rot="20815238">
                <a:off x="768304" y="4133634"/>
                <a:ext cx="531916" cy="584776"/>
              </a:xfrm>
              <a:prstGeom prst="rect">
                <a:avLst/>
              </a:prstGeom>
            </p:spPr>
            <p:txBody>
              <a:bodyPr wrap="none">
                <a:spAutoFit/>
              </a:bodyPr>
              <a:lstStyle/>
              <a:p>
                <a:r>
                  <a:rPr lang="en-US" sz="3200" b="1" dirty="0">
                    <a:solidFill>
                      <a:srgbClr val="008000"/>
                    </a:solidFill>
                    <a:latin typeface="Arial" panose="020B0604020202020204" pitchFamily="34" charset="0"/>
                    <a:ea typeface="Zapf Dingbats"/>
                    <a:cs typeface="Arial" panose="020B0604020202020204" pitchFamily="34" charset="0"/>
                    <a:sym typeface="Zapf Dingbats"/>
                  </a:rPr>
                  <a:t>✔</a:t>
                </a:r>
                <a:endParaRPr lang="en-US" sz="3200" b="1" dirty="0">
                  <a:solidFill>
                    <a:srgbClr val="008000"/>
                  </a:solidFill>
                  <a:latin typeface="Arial" panose="020B0604020202020204" pitchFamily="34" charset="0"/>
                  <a:cs typeface="Arial" panose="020B0604020202020204" pitchFamily="34" charset="0"/>
                </a:endParaRPr>
              </a:p>
            </p:txBody>
          </p:sp>
        </p:grpSp>
      </p:grpSp>
      <p:grpSp>
        <p:nvGrpSpPr>
          <p:cNvPr id="26" name="Group 25"/>
          <p:cNvGrpSpPr/>
          <p:nvPr/>
        </p:nvGrpSpPr>
        <p:grpSpPr>
          <a:xfrm>
            <a:off x="955266" y="5098064"/>
            <a:ext cx="3313971" cy="899951"/>
            <a:chOff x="955266" y="5098064"/>
            <a:chExt cx="3313971" cy="899951"/>
          </a:xfrm>
        </p:grpSpPr>
        <p:sp>
          <p:nvSpPr>
            <p:cNvPr id="15" name="TextBox 14"/>
            <p:cNvSpPr txBox="1"/>
            <p:nvPr/>
          </p:nvSpPr>
          <p:spPr>
            <a:xfrm rot="21061003">
              <a:off x="1428146" y="5098064"/>
              <a:ext cx="2841091"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Evaluate synergistic effects</a:t>
              </a:r>
            </a:p>
          </p:txBody>
        </p:sp>
        <p:grpSp>
          <p:nvGrpSpPr>
            <p:cNvPr id="25" name="Group 24"/>
            <p:cNvGrpSpPr/>
            <p:nvPr/>
          </p:nvGrpSpPr>
          <p:grpSpPr>
            <a:xfrm>
              <a:off x="955266" y="5351684"/>
              <a:ext cx="561372" cy="646331"/>
              <a:chOff x="955266" y="5351684"/>
              <a:chExt cx="561372" cy="646331"/>
            </a:xfrm>
          </p:grpSpPr>
          <p:sp>
            <p:nvSpPr>
              <p:cNvPr id="11" name="Rectangle 10"/>
              <p:cNvSpPr/>
              <p:nvPr/>
            </p:nvSpPr>
            <p:spPr>
              <a:xfrm rot="21034531">
                <a:off x="1047596" y="5503273"/>
                <a:ext cx="378496" cy="395356"/>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Rectangle 23"/>
              <p:cNvSpPr/>
              <p:nvPr/>
            </p:nvSpPr>
            <p:spPr>
              <a:xfrm rot="20694138">
                <a:off x="955266" y="5351684"/>
                <a:ext cx="561372" cy="646331"/>
              </a:xfrm>
              <a:prstGeom prst="rect">
                <a:avLst/>
              </a:prstGeom>
            </p:spPr>
            <p:txBody>
              <a:bodyPr wrap="none">
                <a:spAutoFit/>
              </a:bodyPr>
              <a:lstStyle/>
              <a:p>
                <a:r>
                  <a:rPr lang="en-US" sz="3600" dirty="0">
                    <a:solidFill>
                      <a:srgbClr val="EE1E23"/>
                    </a:solidFill>
                    <a:latin typeface="Arial" panose="020B0604020202020204" pitchFamily="34" charset="0"/>
                    <a:ea typeface="Zapf Dingbats"/>
                    <a:cs typeface="Arial" panose="020B0604020202020204" pitchFamily="34" charset="0"/>
                  </a:rPr>
                  <a:t>✗</a:t>
                </a:r>
                <a:endParaRPr lang="en-US" sz="3600" dirty="0">
                  <a:solidFill>
                    <a:srgbClr val="EE1E23"/>
                  </a:solidFill>
                  <a:latin typeface="Arial" panose="020B0604020202020204" pitchFamily="34" charset="0"/>
                  <a:cs typeface="Arial" panose="020B0604020202020204" pitchFamily="34" charset="0"/>
                </a:endParaRPr>
              </a:p>
            </p:txBody>
          </p:sp>
        </p:grpSp>
      </p:grpSp>
      <p:pic>
        <p:nvPicPr>
          <p:cNvPr id="31" name="Picture 30" descr="NFPA 101A: Guide on Alternative Approaches to Life Safety, 2013 Editio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260" r="11129"/>
          <a:stretch/>
        </p:blipFill>
        <p:spPr bwMode="auto">
          <a:xfrm>
            <a:off x="4919373" y="3714843"/>
            <a:ext cx="1867674" cy="243783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2" descr="2015 International Existing Building Code® (Cover Image)"/>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r="23265"/>
          <a:stretch/>
        </p:blipFill>
        <p:spPr bwMode="auto">
          <a:xfrm>
            <a:off x="6966715" y="3714843"/>
            <a:ext cx="1823704" cy="2376633"/>
          </a:xfrm>
          <a:prstGeom prst="rect">
            <a:avLst/>
          </a:prstGeom>
          <a:noFill/>
          <a:extLst>
            <a:ext uri="{909E8E84-426E-40DD-AFC4-6F175D3DCCD1}">
              <a14:hiddenFill xmlns:a14="http://schemas.microsoft.com/office/drawing/2010/main">
                <a:solidFill>
                  <a:srgbClr val="FFFFFF"/>
                </a:solidFill>
              </a14:hiddenFill>
            </a:ext>
          </a:extLst>
        </p:spPr>
      </p:pic>
      <p:pic>
        <p:nvPicPr>
          <p:cNvPr id="19" name="Audio 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682340780"/>
      </p:ext>
    </p:extLst>
  </p:cSld>
  <p:clrMapOvr>
    <a:masterClrMapping/>
  </p:clrMapOvr>
  <mc:AlternateContent xmlns:mc="http://schemas.openxmlformats.org/markup-compatibility/2006" xmlns:p14="http://schemas.microsoft.com/office/powerpoint/2010/main">
    <mc:Choice Requires="p14">
      <p:transition spd="slow" p14:dur="2000" advTm="58671"/>
    </mc:Choice>
    <mc:Fallback xmlns="">
      <p:transition spd="slow" advTm="58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19"/>
                </p:tgtEl>
              </p:cMediaNode>
            </p:audio>
          </p:childTnLst>
        </p:cTn>
      </p:par>
    </p:tnLst>
    <p:bldLst>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 y="845961"/>
            <a:ext cx="9144007" cy="5746750"/>
          </a:xfrm>
          <a:prstGeom prst="rect">
            <a:avLst/>
          </a:prstGeom>
        </p:spPr>
      </p:pic>
      <p:grpSp>
        <p:nvGrpSpPr>
          <p:cNvPr id="5" name="Group 4"/>
          <p:cNvGrpSpPr/>
          <p:nvPr/>
        </p:nvGrpSpPr>
        <p:grpSpPr>
          <a:xfrm>
            <a:off x="192574" y="969476"/>
            <a:ext cx="8758851" cy="1509564"/>
            <a:chOff x="192574" y="969476"/>
            <a:chExt cx="8758851" cy="1509564"/>
          </a:xfrm>
        </p:grpSpPr>
        <p:sp>
          <p:nvSpPr>
            <p:cNvPr id="15" name="Rounded Rectangle 14"/>
            <p:cNvSpPr/>
            <p:nvPr/>
          </p:nvSpPr>
          <p:spPr>
            <a:xfrm>
              <a:off x="192574" y="969476"/>
              <a:ext cx="8758851" cy="1509564"/>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25202" y="1129898"/>
              <a:ext cx="8159850"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codes and standards development process doesn’t provide for a thorough risk assessment before adding or deleting requirements.</a:t>
              </a:r>
            </a:p>
          </p:txBody>
        </p:sp>
      </p:grpSp>
      <p:grpSp>
        <p:nvGrpSpPr>
          <p:cNvPr id="6" name="Group 5"/>
          <p:cNvGrpSpPr/>
          <p:nvPr/>
        </p:nvGrpSpPr>
        <p:grpSpPr>
          <a:xfrm>
            <a:off x="192574" y="989796"/>
            <a:ext cx="8758851" cy="1317213"/>
            <a:chOff x="192574" y="2330226"/>
            <a:chExt cx="8758851" cy="1317213"/>
          </a:xfrm>
        </p:grpSpPr>
        <p:sp>
          <p:nvSpPr>
            <p:cNvPr id="17" name="Rounded Rectangle 16"/>
            <p:cNvSpPr/>
            <p:nvPr/>
          </p:nvSpPr>
          <p:spPr>
            <a:xfrm>
              <a:off x="192574" y="2330226"/>
              <a:ext cx="8758851" cy="1317213"/>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25202" y="2598031"/>
              <a:ext cx="815985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Little scientific evidence from fire testing or other methods has been made available to the decision makers.</a:t>
              </a:r>
            </a:p>
          </p:txBody>
        </p:sp>
      </p:grpSp>
      <p:sp>
        <p:nvSpPr>
          <p:cNvPr id="11" name="Rectangle 10"/>
          <p:cNvSpPr/>
          <p:nvPr/>
        </p:nvSpPr>
        <p:spPr>
          <a:xfrm>
            <a:off x="-4" y="0"/>
            <a:ext cx="9144007" cy="809968"/>
          </a:xfrm>
          <a:prstGeom prst="rect">
            <a:avLst/>
          </a:prstGeom>
          <a:solidFill>
            <a:srgbClr val="142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3"/>
          <p:cNvSpPr txBox="1">
            <a:spLocks/>
          </p:cNvSpPr>
          <p:nvPr/>
        </p:nvSpPr>
        <p:spPr>
          <a:xfrm>
            <a:off x="276225" y="104422"/>
            <a:ext cx="8591550" cy="600965"/>
          </a:xfrm>
          <a:prstGeom prst="rect">
            <a:avLst/>
          </a:prstGeom>
        </p:spPr>
        <p:txBody>
          <a:bodyPr>
            <a:normAutofit fontScale="97500" lnSpcReduction="10000"/>
          </a:bodyPr>
          <a:lstStyle>
            <a:lvl1pPr algn="l" defTabSz="914400" rtl="0" eaLnBrk="1" latinLnBrk="0" hangingPunct="1">
              <a:spcBef>
                <a:spcPts val="400"/>
              </a:spcBef>
              <a:spcAft>
                <a:spcPts val="600"/>
              </a:spcAft>
              <a:buNone/>
              <a:defRPr sz="3600" b="0" kern="1200" cap="none" spc="0" baseline="0">
                <a:solidFill>
                  <a:srgbClr val="14293B"/>
                </a:solidFill>
                <a:latin typeface="Arial" panose="020B0604020202020204" pitchFamily="34" charset="0"/>
                <a:ea typeface="+mj-ea"/>
                <a:cs typeface="Arial" panose="020B0604020202020204" pitchFamily="34" charset="0"/>
              </a:defRPr>
            </a:lvl1pPr>
          </a:lstStyle>
          <a:p>
            <a:r>
              <a:rPr lang="en-US" dirty="0">
                <a:solidFill>
                  <a:schemeClr val="bg1"/>
                </a:solidFill>
              </a:rPr>
              <a:t>Codes and Standards</a:t>
            </a:r>
          </a:p>
        </p:txBody>
      </p:sp>
      <p:sp>
        <p:nvSpPr>
          <p:cNvPr id="13" name="Rounded Rectangular Callout 12"/>
          <p:cNvSpPr/>
          <p:nvPr/>
        </p:nvSpPr>
        <p:spPr>
          <a:xfrm>
            <a:off x="2167247" y="3998818"/>
            <a:ext cx="4809506" cy="1904414"/>
          </a:xfrm>
          <a:prstGeom prst="wedgeRoundRectCallout">
            <a:avLst>
              <a:gd name="adj1" fmla="val -35158"/>
              <a:gd name="adj2" fmla="val 80833"/>
              <a:gd name="adj3" fmla="val 16667"/>
            </a:avLst>
          </a:prstGeom>
          <a:solidFill>
            <a:srgbClr val="3C6889"/>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“Smoke and heat vents have a detrimental effect on sprinklers’ operations”</a:t>
            </a:r>
          </a:p>
        </p:txBody>
      </p:sp>
      <p:grpSp>
        <p:nvGrpSpPr>
          <p:cNvPr id="18" name="Group 17"/>
          <p:cNvGrpSpPr/>
          <p:nvPr/>
        </p:nvGrpSpPr>
        <p:grpSpPr>
          <a:xfrm>
            <a:off x="192574" y="2916609"/>
            <a:ext cx="8758851" cy="1317213"/>
            <a:chOff x="192574" y="2330226"/>
            <a:chExt cx="8758851" cy="1317213"/>
          </a:xfrm>
        </p:grpSpPr>
        <p:sp>
          <p:nvSpPr>
            <p:cNvPr id="19" name="Rounded Rectangle 18"/>
            <p:cNvSpPr/>
            <p:nvPr/>
          </p:nvSpPr>
          <p:spPr>
            <a:xfrm>
              <a:off x="192574" y="2330226"/>
              <a:ext cx="8758851" cy="1317213"/>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25202" y="2547231"/>
              <a:ext cx="815985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Codes and standards are intended to establish the minimum level of safeguards for buildings and facilities.</a:t>
              </a:r>
            </a:p>
          </p:txBody>
        </p:sp>
      </p:gr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376307833"/>
      </p:ext>
    </p:extLst>
  </p:cSld>
  <p:clrMapOvr>
    <a:masterClrMapping/>
  </p:clrMapOvr>
  <mc:AlternateContent xmlns:mc="http://schemas.openxmlformats.org/markup-compatibility/2006" xmlns:p14="http://schemas.microsoft.com/office/powerpoint/2010/main">
    <mc:Choice Requires="p14">
      <p:transition spd="slow" p14:dur="2000" advTm="83820"/>
    </mc:Choice>
    <mc:Fallback xmlns="">
      <p:transition spd="slow" advTm="83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xit" presetSubtype="0" fill="hold" nodeType="with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xit" presetSubtype="0" fill="hold"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8"/>
                </p:tgtEl>
              </p:cMediaNode>
            </p:audio>
          </p:childTnLst>
        </p:cTn>
      </p:par>
    </p:tnLst>
    <p:bldLst>
      <p:bldP spid="13" grpId="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re-sprinkler-illustration.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14967" y="577286"/>
            <a:ext cx="430306" cy="606175"/>
          </a:xfrm>
          <a:prstGeom prst="rect">
            <a:avLst/>
          </a:prstGeom>
        </p:spPr>
      </p:pic>
      <p:pic>
        <p:nvPicPr>
          <p:cNvPr id="5" name="Picture 4" descr="fire-sprinkler-illustration.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81759" y="566790"/>
            <a:ext cx="430306" cy="606175"/>
          </a:xfrm>
          <a:prstGeom prst="rect">
            <a:avLst/>
          </a:prstGeom>
        </p:spPr>
      </p:pic>
      <p:pic>
        <p:nvPicPr>
          <p:cNvPr id="6" name="Picture 5" descr="room.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60842" y="0"/>
            <a:ext cx="8875059" cy="6858000"/>
          </a:xfrm>
          <a:prstGeom prst="rect">
            <a:avLst/>
          </a:prstGeom>
        </p:spPr>
      </p:pic>
      <p:pic>
        <p:nvPicPr>
          <p:cNvPr id="7" name="Picture 6"/>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459869" y="3007894"/>
            <a:ext cx="555652" cy="1022673"/>
          </a:xfrm>
          <a:prstGeom prst="rect">
            <a:avLst/>
          </a:prstGeom>
        </p:spPr>
      </p:pic>
      <p:pic>
        <p:nvPicPr>
          <p:cNvPr id="8" name="Picture 7" descr="fire-sprinkler-illustration.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14967" y="577286"/>
            <a:ext cx="430306" cy="606175"/>
          </a:xfrm>
          <a:prstGeom prst="rect">
            <a:avLst/>
          </a:prstGeom>
        </p:spPr>
      </p:pic>
      <p:pic>
        <p:nvPicPr>
          <p:cNvPr id="9" name="Picture 8" descr="fire-sprinkler-illustration.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81759" y="566790"/>
            <a:ext cx="430306" cy="606175"/>
          </a:xfrm>
          <a:prstGeom prst="rect">
            <a:avLst/>
          </a:prstGeom>
        </p:spPr>
      </p:pic>
      <p:pic>
        <p:nvPicPr>
          <p:cNvPr id="10" name="Picture 9"/>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496177" y="1804737"/>
            <a:ext cx="1906195" cy="3556334"/>
          </a:xfrm>
          <a:prstGeom prst="rect">
            <a:avLst/>
          </a:prstGeom>
        </p:spPr>
      </p:pic>
      <p:pic>
        <p:nvPicPr>
          <p:cNvPr id="11" name="Picture 10"/>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8513948" y="2731062"/>
            <a:ext cx="493617" cy="858466"/>
          </a:xfrm>
          <a:prstGeom prst="rect">
            <a:avLst/>
          </a:prstGeom>
        </p:spPr>
      </p:pic>
      <p:grpSp>
        <p:nvGrpSpPr>
          <p:cNvPr id="12" name="Group 11"/>
          <p:cNvGrpSpPr/>
          <p:nvPr/>
        </p:nvGrpSpPr>
        <p:grpSpPr>
          <a:xfrm>
            <a:off x="4678381" y="3027562"/>
            <a:ext cx="4143444" cy="3267072"/>
            <a:chOff x="4678381" y="3027562"/>
            <a:chExt cx="4143444" cy="3267072"/>
          </a:xfrm>
        </p:grpSpPr>
        <p:sp>
          <p:nvSpPr>
            <p:cNvPr id="13" name="Freeform 12"/>
            <p:cNvSpPr/>
            <p:nvPr/>
          </p:nvSpPr>
          <p:spPr>
            <a:xfrm rot="255791">
              <a:off x="8239484" y="3027562"/>
              <a:ext cx="556161" cy="725060"/>
            </a:xfrm>
            <a:custGeom>
              <a:avLst/>
              <a:gdLst>
                <a:gd name="connsiteX0" fmla="*/ 312821 w 312821"/>
                <a:gd name="connsiteY0" fmla="*/ 0 h 320842"/>
                <a:gd name="connsiteX1" fmla="*/ 0 w 312821"/>
                <a:gd name="connsiteY1" fmla="*/ 176463 h 320842"/>
                <a:gd name="connsiteX2" fmla="*/ 136358 w 312821"/>
                <a:gd name="connsiteY2" fmla="*/ 208547 h 320842"/>
                <a:gd name="connsiteX3" fmla="*/ 208547 w 312821"/>
                <a:gd name="connsiteY3" fmla="*/ 256673 h 320842"/>
                <a:gd name="connsiteX4" fmla="*/ 288758 w 312821"/>
                <a:gd name="connsiteY4" fmla="*/ 320842 h 320842"/>
                <a:gd name="connsiteX5" fmla="*/ 312821 w 312821"/>
                <a:gd name="connsiteY5" fmla="*/ 0 h 320842"/>
                <a:gd name="connsiteX0" fmla="*/ 556161 w 556161"/>
                <a:gd name="connsiteY0" fmla="*/ 0 h 725060"/>
                <a:gd name="connsiteX1" fmla="*/ 0 w 556161"/>
                <a:gd name="connsiteY1" fmla="*/ 580681 h 725060"/>
                <a:gd name="connsiteX2" fmla="*/ 136358 w 556161"/>
                <a:gd name="connsiteY2" fmla="*/ 612765 h 725060"/>
                <a:gd name="connsiteX3" fmla="*/ 208547 w 556161"/>
                <a:gd name="connsiteY3" fmla="*/ 660891 h 725060"/>
                <a:gd name="connsiteX4" fmla="*/ 288758 w 556161"/>
                <a:gd name="connsiteY4" fmla="*/ 725060 h 725060"/>
                <a:gd name="connsiteX5" fmla="*/ 556161 w 556161"/>
                <a:gd name="connsiteY5" fmla="*/ 0 h 72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161" h="725060">
                  <a:moveTo>
                    <a:pt x="556161" y="0"/>
                  </a:moveTo>
                  <a:lnTo>
                    <a:pt x="0" y="580681"/>
                  </a:lnTo>
                  <a:lnTo>
                    <a:pt x="136358" y="612765"/>
                  </a:lnTo>
                  <a:lnTo>
                    <a:pt x="208547" y="660891"/>
                  </a:lnTo>
                  <a:lnTo>
                    <a:pt x="288758" y="725060"/>
                  </a:lnTo>
                  <a:lnTo>
                    <a:pt x="556161" y="0"/>
                  </a:lnTo>
                  <a:close/>
                </a:path>
              </a:pathLst>
            </a:custGeom>
            <a:solidFill>
              <a:schemeClr val="bg1"/>
            </a:solidFill>
            <a:ln w="28575">
              <a:solidFill>
                <a:srgbClr val="8BB2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678381" y="3568902"/>
              <a:ext cx="4143444" cy="2725732"/>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7573981" y="4146792"/>
              <a:ext cx="1004136" cy="1848995"/>
            </a:xfrm>
            <a:prstGeom prst="rect">
              <a:avLst/>
            </a:prstGeom>
          </p:spPr>
        </p:pic>
        <p:sp>
          <p:nvSpPr>
            <p:cNvPr id="16" name="Rectangle 15"/>
            <p:cNvSpPr/>
            <p:nvPr/>
          </p:nvSpPr>
          <p:spPr>
            <a:xfrm>
              <a:off x="5069841" y="3933126"/>
              <a:ext cx="2582748" cy="1754326"/>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Prevention</a:t>
              </a:r>
              <a:r>
                <a:rPr lang="en-US" sz="24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Prevention layers prevent a fire from starting.</a:t>
              </a:r>
            </a:p>
          </p:txBody>
        </p:sp>
      </p:grpSp>
      <p:grpSp>
        <p:nvGrpSpPr>
          <p:cNvPr id="34" name="Group 33"/>
          <p:cNvGrpSpPr/>
          <p:nvPr/>
        </p:nvGrpSpPr>
        <p:grpSpPr>
          <a:xfrm>
            <a:off x="1361440" y="1030892"/>
            <a:ext cx="5974080" cy="2727753"/>
            <a:chOff x="1361440" y="1030892"/>
            <a:chExt cx="5974080" cy="2727753"/>
          </a:xfrm>
        </p:grpSpPr>
        <p:sp>
          <p:nvSpPr>
            <p:cNvPr id="17" name="Freeform 16"/>
            <p:cNvSpPr/>
            <p:nvPr/>
          </p:nvSpPr>
          <p:spPr>
            <a:xfrm rot="255791">
              <a:off x="5289065" y="1030892"/>
              <a:ext cx="473292" cy="541930"/>
            </a:xfrm>
            <a:custGeom>
              <a:avLst/>
              <a:gdLst>
                <a:gd name="connsiteX0" fmla="*/ 312821 w 312821"/>
                <a:gd name="connsiteY0" fmla="*/ 0 h 320842"/>
                <a:gd name="connsiteX1" fmla="*/ 0 w 312821"/>
                <a:gd name="connsiteY1" fmla="*/ 176463 h 320842"/>
                <a:gd name="connsiteX2" fmla="*/ 136358 w 312821"/>
                <a:gd name="connsiteY2" fmla="*/ 208547 h 320842"/>
                <a:gd name="connsiteX3" fmla="*/ 208547 w 312821"/>
                <a:gd name="connsiteY3" fmla="*/ 256673 h 320842"/>
                <a:gd name="connsiteX4" fmla="*/ 288758 w 312821"/>
                <a:gd name="connsiteY4" fmla="*/ 320842 h 320842"/>
                <a:gd name="connsiteX5" fmla="*/ 312821 w 312821"/>
                <a:gd name="connsiteY5" fmla="*/ 0 h 320842"/>
                <a:gd name="connsiteX0" fmla="*/ 556161 w 556161"/>
                <a:gd name="connsiteY0" fmla="*/ 0 h 725060"/>
                <a:gd name="connsiteX1" fmla="*/ 0 w 556161"/>
                <a:gd name="connsiteY1" fmla="*/ 580681 h 725060"/>
                <a:gd name="connsiteX2" fmla="*/ 136358 w 556161"/>
                <a:gd name="connsiteY2" fmla="*/ 612765 h 725060"/>
                <a:gd name="connsiteX3" fmla="*/ 208547 w 556161"/>
                <a:gd name="connsiteY3" fmla="*/ 660891 h 725060"/>
                <a:gd name="connsiteX4" fmla="*/ 288758 w 556161"/>
                <a:gd name="connsiteY4" fmla="*/ 725060 h 725060"/>
                <a:gd name="connsiteX5" fmla="*/ 556161 w 556161"/>
                <a:gd name="connsiteY5" fmla="*/ 0 h 725060"/>
                <a:gd name="connsiteX0" fmla="*/ 473292 w 473292"/>
                <a:gd name="connsiteY0" fmla="*/ 0 h 541930"/>
                <a:gd name="connsiteX1" fmla="*/ 0 w 473292"/>
                <a:gd name="connsiteY1" fmla="*/ 397551 h 541930"/>
                <a:gd name="connsiteX2" fmla="*/ 136358 w 473292"/>
                <a:gd name="connsiteY2" fmla="*/ 429635 h 541930"/>
                <a:gd name="connsiteX3" fmla="*/ 208547 w 473292"/>
                <a:gd name="connsiteY3" fmla="*/ 477761 h 541930"/>
                <a:gd name="connsiteX4" fmla="*/ 288758 w 473292"/>
                <a:gd name="connsiteY4" fmla="*/ 541930 h 541930"/>
                <a:gd name="connsiteX5" fmla="*/ 473292 w 473292"/>
                <a:gd name="connsiteY5" fmla="*/ 0 h 54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292" h="541930">
                  <a:moveTo>
                    <a:pt x="473292" y="0"/>
                  </a:moveTo>
                  <a:lnTo>
                    <a:pt x="0" y="397551"/>
                  </a:lnTo>
                  <a:lnTo>
                    <a:pt x="136358" y="429635"/>
                  </a:lnTo>
                  <a:lnTo>
                    <a:pt x="208547" y="477761"/>
                  </a:lnTo>
                  <a:lnTo>
                    <a:pt x="288758" y="541930"/>
                  </a:lnTo>
                  <a:lnTo>
                    <a:pt x="473292" y="0"/>
                  </a:lnTo>
                  <a:close/>
                </a:path>
              </a:pathLst>
            </a:custGeom>
            <a:solidFill>
              <a:schemeClr val="bg1"/>
            </a:solidFill>
            <a:ln w="28575">
              <a:solidFill>
                <a:srgbClr val="8BB2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rot="-4800000">
              <a:off x="3070149" y="974017"/>
              <a:ext cx="593804" cy="788711"/>
            </a:xfrm>
            <a:custGeom>
              <a:avLst/>
              <a:gdLst>
                <a:gd name="connsiteX0" fmla="*/ 312821 w 312821"/>
                <a:gd name="connsiteY0" fmla="*/ 0 h 320842"/>
                <a:gd name="connsiteX1" fmla="*/ 0 w 312821"/>
                <a:gd name="connsiteY1" fmla="*/ 176463 h 320842"/>
                <a:gd name="connsiteX2" fmla="*/ 136358 w 312821"/>
                <a:gd name="connsiteY2" fmla="*/ 208547 h 320842"/>
                <a:gd name="connsiteX3" fmla="*/ 208547 w 312821"/>
                <a:gd name="connsiteY3" fmla="*/ 256673 h 320842"/>
                <a:gd name="connsiteX4" fmla="*/ 288758 w 312821"/>
                <a:gd name="connsiteY4" fmla="*/ 320842 h 320842"/>
                <a:gd name="connsiteX5" fmla="*/ 312821 w 312821"/>
                <a:gd name="connsiteY5" fmla="*/ 0 h 320842"/>
                <a:gd name="connsiteX0" fmla="*/ 556161 w 556161"/>
                <a:gd name="connsiteY0" fmla="*/ 0 h 725060"/>
                <a:gd name="connsiteX1" fmla="*/ 0 w 556161"/>
                <a:gd name="connsiteY1" fmla="*/ 580681 h 725060"/>
                <a:gd name="connsiteX2" fmla="*/ 136358 w 556161"/>
                <a:gd name="connsiteY2" fmla="*/ 612765 h 725060"/>
                <a:gd name="connsiteX3" fmla="*/ 208547 w 556161"/>
                <a:gd name="connsiteY3" fmla="*/ 660891 h 725060"/>
                <a:gd name="connsiteX4" fmla="*/ 288758 w 556161"/>
                <a:gd name="connsiteY4" fmla="*/ 725060 h 725060"/>
                <a:gd name="connsiteX5" fmla="*/ 556161 w 556161"/>
                <a:gd name="connsiteY5" fmla="*/ 0 h 725060"/>
                <a:gd name="connsiteX0" fmla="*/ 593804 w 593804"/>
                <a:gd name="connsiteY0" fmla="*/ 0 h 788711"/>
                <a:gd name="connsiteX1" fmla="*/ 0 w 593804"/>
                <a:gd name="connsiteY1" fmla="*/ 644332 h 788711"/>
                <a:gd name="connsiteX2" fmla="*/ 136358 w 593804"/>
                <a:gd name="connsiteY2" fmla="*/ 676416 h 788711"/>
                <a:gd name="connsiteX3" fmla="*/ 208547 w 593804"/>
                <a:gd name="connsiteY3" fmla="*/ 724542 h 788711"/>
                <a:gd name="connsiteX4" fmla="*/ 288758 w 593804"/>
                <a:gd name="connsiteY4" fmla="*/ 788711 h 788711"/>
                <a:gd name="connsiteX5" fmla="*/ 593804 w 593804"/>
                <a:gd name="connsiteY5" fmla="*/ 0 h 78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804" h="788711">
                  <a:moveTo>
                    <a:pt x="593804" y="0"/>
                  </a:moveTo>
                  <a:lnTo>
                    <a:pt x="0" y="644332"/>
                  </a:lnTo>
                  <a:lnTo>
                    <a:pt x="136358" y="676416"/>
                  </a:lnTo>
                  <a:lnTo>
                    <a:pt x="208547" y="724542"/>
                  </a:lnTo>
                  <a:lnTo>
                    <a:pt x="288758" y="788711"/>
                  </a:lnTo>
                  <a:lnTo>
                    <a:pt x="593804" y="0"/>
                  </a:lnTo>
                  <a:close/>
                </a:path>
              </a:pathLst>
            </a:custGeom>
            <a:solidFill>
              <a:schemeClr val="bg1"/>
            </a:solidFill>
            <a:ln w="28575">
              <a:solidFill>
                <a:srgbClr val="8BB2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1361440" y="1392435"/>
              <a:ext cx="5974080" cy="2366210"/>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544320" y="1624579"/>
              <a:ext cx="4500953" cy="1754326"/>
            </a:xfrm>
            <a:prstGeom prst="rect">
              <a:avLst/>
            </a:prstGeom>
            <a:ln w="28575">
              <a:noFill/>
            </a:ln>
          </p:spPr>
          <p:txBody>
            <a:bodyPr wrap="square">
              <a:spAutoFit/>
            </a:bodyPr>
            <a:lstStyle/>
            <a:p>
              <a:r>
                <a:rPr lang="en-US" sz="2400" b="1" dirty="0">
                  <a:latin typeface="Arial" panose="020B0604020202020204" pitchFamily="34" charset="0"/>
                  <a:cs typeface="Arial" panose="020B0604020202020204" pitchFamily="34" charset="0"/>
                </a:rPr>
                <a:t>Active Suppression</a:t>
              </a:r>
              <a:r>
                <a:rPr lang="en-US" sz="24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Active suppression layers </a:t>
              </a:r>
              <a:r>
                <a:rPr lang="en-US" sz="2400" i="1" dirty="0">
                  <a:latin typeface="Arial" panose="020B0604020202020204" pitchFamily="34" charset="0"/>
                  <a:cs typeface="Arial" panose="020B0604020202020204" pitchFamily="34" charset="0"/>
                </a:rPr>
                <a:t>actively</a:t>
              </a:r>
              <a:r>
                <a:rPr lang="en-US" sz="2400" dirty="0">
                  <a:latin typeface="Arial" panose="020B0604020202020204" pitchFamily="34" charset="0"/>
                  <a:cs typeface="Arial" panose="020B0604020202020204" pitchFamily="34" charset="0"/>
                </a:rPr>
                <a:t> prevent the fire from spreading.</a:t>
              </a:r>
            </a:p>
          </p:txBody>
        </p:sp>
        <p:pic>
          <p:nvPicPr>
            <p:cNvPr id="21" name="Picture 20"/>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822758" y="1619248"/>
              <a:ext cx="1164760" cy="1944323"/>
            </a:xfrm>
            <a:prstGeom prst="rect">
              <a:avLst/>
            </a:prstGeom>
            <a:ln w="28575">
              <a:noFill/>
            </a:ln>
          </p:spPr>
        </p:pic>
      </p:grpSp>
      <p:pic>
        <p:nvPicPr>
          <p:cNvPr id="22" name="Picture 21"/>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800686" y="3557140"/>
            <a:ext cx="242052" cy="349114"/>
          </a:xfrm>
          <a:prstGeom prst="rect">
            <a:avLst/>
          </a:prstGeom>
        </p:spPr>
      </p:pic>
      <p:sp>
        <p:nvSpPr>
          <p:cNvPr id="2" name="Rectangle 1"/>
          <p:cNvSpPr/>
          <p:nvPr/>
        </p:nvSpPr>
        <p:spPr>
          <a:xfrm>
            <a:off x="0" y="0"/>
            <a:ext cx="260842" cy="6858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9301" y="-8859"/>
            <a:ext cx="130421" cy="6858000"/>
          </a:xfrm>
          <a:prstGeom prst="rect">
            <a:avLst/>
          </a:prstGeom>
          <a:blipFill>
            <a:blip r:embed="rId1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407021" y="82056"/>
            <a:ext cx="6200829" cy="3421890"/>
            <a:chOff x="362530" y="4415500"/>
            <a:chExt cx="6200829" cy="3421890"/>
          </a:xfrm>
        </p:grpSpPr>
        <p:sp>
          <p:nvSpPr>
            <p:cNvPr id="30" name="Freeform 29"/>
            <p:cNvSpPr/>
            <p:nvPr/>
          </p:nvSpPr>
          <p:spPr>
            <a:xfrm rot="6257233">
              <a:off x="986731" y="6510737"/>
              <a:ext cx="834134" cy="957588"/>
            </a:xfrm>
            <a:custGeom>
              <a:avLst/>
              <a:gdLst>
                <a:gd name="connsiteX0" fmla="*/ 312821 w 312821"/>
                <a:gd name="connsiteY0" fmla="*/ 0 h 320842"/>
                <a:gd name="connsiteX1" fmla="*/ 0 w 312821"/>
                <a:gd name="connsiteY1" fmla="*/ 176463 h 320842"/>
                <a:gd name="connsiteX2" fmla="*/ 136358 w 312821"/>
                <a:gd name="connsiteY2" fmla="*/ 208547 h 320842"/>
                <a:gd name="connsiteX3" fmla="*/ 208547 w 312821"/>
                <a:gd name="connsiteY3" fmla="*/ 256673 h 320842"/>
                <a:gd name="connsiteX4" fmla="*/ 288758 w 312821"/>
                <a:gd name="connsiteY4" fmla="*/ 320842 h 320842"/>
                <a:gd name="connsiteX5" fmla="*/ 312821 w 312821"/>
                <a:gd name="connsiteY5" fmla="*/ 0 h 320842"/>
                <a:gd name="connsiteX0" fmla="*/ 556161 w 556161"/>
                <a:gd name="connsiteY0" fmla="*/ 0 h 725060"/>
                <a:gd name="connsiteX1" fmla="*/ 0 w 556161"/>
                <a:gd name="connsiteY1" fmla="*/ 580681 h 725060"/>
                <a:gd name="connsiteX2" fmla="*/ 136358 w 556161"/>
                <a:gd name="connsiteY2" fmla="*/ 612765 h 725060"/>
                <a:gd name="connsiteX3" fmla="*/ 208547 w 556161"/>
                <a:gd name="connsiteY3" fmla="*/ 660891 h 725060"/>
                <a:gd name="connsiteX4" fmla="*/ 288758 w 556161"/>
                <a:gd name="connsiteY4" fmla="*/ 725060 h 725060"/>
                <a:gd name="connsiteX5" fmla="*/ 556161 w 556161"/>
                <a:gd name="connsiteY5" fmla="*/ 0 h 725060"/>
                <a:gd name="connsiteX0" fmla="*/ 593804 w 593804"/>
                <a:gd name="connsiteY0" fmla="*/ 0 h 788711"/>
                <a:gd name="connsiteX1" fmla="*/ 0 w 593804"/>
                <a:gd name="connsiteY1" fmla="*/ 644332 h 788711"/>
                <a:gd name="connsiteX2" fmla="*/ 136358 w 593804"/>
                <a:gd name="connsiteY2" fmla="*/ 676416 h 788711"/>
                <a:gd name="connsiteX3" fmla="*/ 208547 w 593804"/>
                <a:gd name="connsiteY3" fmla="*/ 724542 h 788711"/>
                <a:gd name="connsiteX4" fmla="*/ 288758 w 593804"/>
                <a:gd name="connsiteY4" fmla="*/ 788711 h 788711"/>
                <a:gd name="connsiteX5" fmla="*/ 593804 w 593804"/>
                <a:gd name="connsiteY5" fmla="*/ 0 h 788711"/>
                <a:gd name="connsiteX0" fmla="*/ 696493 w 696493"/>
                <a:gd name="connsiteY0" fmla="*/ 0 h 806818"/>
                <a:gd name="connsiteX1" fmla="*/ 0 w 696493"/>
                <a:gd name="connsiteY1" fmla="*/ 662439 h 806818"/>
                <a:gd name="connsiteX2" fmla="*/ 136358 w 696493"/>
                <a:gd name="connsiteY2" fmla="*/ 694523 h 806818"/>
                <a:gd name="connsiteX3" fmla="*/ 208547 w 696493"/>
                <a:gd name="connsiteY3" fmla="*/ 742649 h 806818"/>
                <a:gd name="connsiteX4" fmla="*/ 288758 w 696493"/>
                <a:gd name="connsiteY4" fmla="*/ 806818 h 806818"/>
                <a:gd name="connsiteX5" fmla="*/ 696493 w 696493"/>
                <a:gd name="connsiteY5" fmla="*/ 0 h 80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493" h="806818">
                  <a:moveTo>
                    <a:pt x="696493" y="0"/>
                  </a:moveTo>
                  <a:lnTo>
                    <a:pt x="0" y="662439"/>
                  </a:lnTo>
                  <a:lnTo>
                    <a:pt x="136358" y="694523"/>
                  </a:lnTo>
                  <a:lnTo>
                    <a:pt x="208547" y="742649"/>
                  </a:lnTo>
                  <a:lnTo>
                    <a:pt x="288758" y="806818"/>
                  </a:lnTo>
                  <a:lnTo>
                    <a:pt x="696493" y="0"/>
                  </a:lnTo>
                  <a:close/>
                </a:path>
              </a:pathLst>
            </a:custGeom>
            <a:solidFill>
              <a:schemeClr val="bg1"/>
            </a:solidFill>
            <a:ln w="28575">
              <a:solidFill>
                <a:srgbClr val="8BB2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rot="9457657">
              <a:off x="591178" y="6466030"/>
              <a:ext cx="638727" cy="1371360"/>
            </a:xfrm>
            <a:custGeom>
              <a:avLst/>
              <a:gdLst>
                <a:gd name="connsiteX0" fmla="*/ 312821 w 312821"/>
                <a:gd name="connsiteY0" fmla="*/ 0 h 320842"/>
                <a:gd name="connsiteX1" fmla="*/ 0 w 312821"/>
                <a:gd name="connsiteY1" fmla="*/ 176463 h 320842"/>
                <a:gd name="connsiteX2" fmla="*/ 136358 w 312821"/>
                <a:gd name="connsiteY2" fmla="*/ 208547 h 320842"/>
                <a:gd name="connsiteX3" fmla="*/ 208547 w 312821"/>
                <a:gd name="connsiteY3" fmla="*/ 256673 h 320842"/>
                <a:gd name="connsiteX4" fmla="*/ 288758 w 312821"/>
                <a:gd name="connsiteY4" fmla="*/ 320842 h 320842"/>
                <a:gd name="connsiteX5" fmla="*/ 312821 w 312821"/>
                <a:gd name="connsiteY5" fmla="*/ 0 h 320842"/>
                <a:gd name="connsiteX0" fmla="*/ 556161 w 556161"/>
                <a:gd name="connsiteY0" fmla="*/ 0 h 725060"/>
                <a:gd name="connsiteX1" fmla="*/ 0 w 556161"/>
                <a:gd name="connsiteY1" fmla="*/ 580681 h 725060"/>
                <a:gd name="connsiteX2" fmla="*/ 136358 w 556161"/>
                <a:gd name="connsiteY2" fmla="*/ 612765 h 725060"/>
                <a:gd name="connsiteX3" fmla="*/ 208547 w 556161"/>
                <a:gd name="connsiteY3" fmla="*/ 660891 h 725060"/>
                <a:gd name="connsiteX4" fmla="*/ 288758 w 556161"/>
                <a:gd name="connsiteY4" fmla="*/ 725060 h 725060"/>
                <a:gd name="connsiteX5" fmla="*/ 556161 w 556161"/>
                <a:gd name="connsiteY5" fmla="*/ 0 h 725060"/>
                <a:gd name="connsiteX0" fmla="*/ 593804 w 593804"/>
                <a:gd name="connsiteY0" fmla="*/ 0 h 788711"/>
                <a:gd name="connsiteX1" fmla="*/ 0 w 593804"/>
                <a:gd name="connsiteY1" fmla="*/ 644332 h 788711"/>
                <a:gd name="connsiteX2" fmla="*/ 136358 w 593804"/>
                <a:gd name="connsiteY2" fmla="*/ 676416 h 788711"/>
                <a:gd name="connsiteX3" fmla="*/ 208547 w 593804"/>
                <a:gd name="connsiteY3" fmla="*/ 724542 h 788711"/>
                <a:gd name="connsiteX4" fmla="*/ 288758 w 593804"/>
                <a:gd name="connsiteY4" fmla="*/ 788711 h 788711"/>
                <a:gd name="connsiteX5" fmla="*/ 593804 w 593804"/>
                <a:gd name="connsiteY5" fmla="*/ 0 h 788711"/>
                <a:gd name="connsiteX0" fmla="*/ 696493 w 696493"/>
                <a:gd name="connsiteY0" fmla="*/ 0 h 806818"/>
                <a:gd name="connsiteX1" fmla="*/ 0 w 696493"/>
                <a:gd name="connsiteY1" fmla="*/ 662439 h 806818"/>
                <a:gd name="connsiteX2" fmla="*/ 136358 w 696493"/>
                <a:gd name="connsiteY2" fmla="*/ 694523 h 806818"/>
                <a:gd name="connsiteX3" fmla="*/ 208547 w 696493"/>
                <a:gd name="connsiteY3" fmla="*/ 742649 h 806818"/>
                <a:gd name="connsiteX4" fmla="*/ 288758 w 696493"/>
                <a:gd name="connsiteY4" fmla="*/ 806818 h 806818"/>
                <a:gd name="connsiteX5" fmla="*/ 696493 w 696493"/>
                <a:gd name="connsiteY5" fmla="*/ 0 h 80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493" h="806818">
                  <a:moveTo>
                    <a:pt x="696493" y="0"/>
                  </a:moveTo>
                  <a:lnTo>
                    <a:pt x="0" y="662439"/>
                  </a:lnTo>
                  <a:lnTo>
                    <a:pt x="136358" y="694523"/>
                  </a:lnTo>
                  <a:lnTo>
                    <a:pt x="208547" y="742649"/>
                  </a:lnTo>
                  <a:lnTo>
                    <a:pt x="288758" y="806818"/>
                  </a:lnTo>
                  <a:lnTo>
                    <a:pt x="696493" y="0"/>
                  </a:lnTo>
                  <a:close/>
                </a:path>
              </a:pathLst>
            </a:custGeom>
            <a:solidFill>
              <a:schemeClr val="bg1"/>
            </a:solidFill>
            <a:ln w="28575">
              <a:solidFill>
                <a:srgbClr val="8BB2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362530" y="4415500"/>
              <a:ext cx="6200829" cy="2366210"/>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617599" y="4616094"/>
              <a:ext cx="4289681" cy="1754326"/>
            </a:xfrm>
            <a:prstGeom prst="rect">
              <a:avLst/>
            </a:prstGeom>
            <a:ln w="28575">
              <a:noFill/>
            </a:ln>
          </p:spPr>
          <p:txBody>
            <a:bodyPr wrap="square">
              <a:spAutoFit/>
            </a:bodyPr>
            <a:lstStyle/>
            <a:p>
              <a:r>
                <a:rPr lang="en-US" sz="2400" b="1" dirty="0">
                  <a:latin typeface="Arial" panose="020B0604020202020204" pitchFamily="34" charset="0"/>
                  <a:cs typeface="Arial" panose="020B0604020202020204" pitchFamily="34" charset="0"/>
                </a:rPr>
                <a:t>Activation</a:t>
              </a:r>
              <a:r>
                <a:rPr lang="en-US" sz="24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Activation layers require human intervention to activate fire protection features.</a:t>
              </a:r>
            </a:p>
          </p:txBody>
        </p:sp>
        <p:pic>
          <p:nvPicPr>
            <p:cNvPr id="33" name="Picture 32"/>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5269576" y="4679728"/>
              <a:ext cx="958205" cy="1860593"/>
            </a:xfrm>
            <a:prstGeom prst="rect">
              <a:avLst/>
            </a:prstGeom>
            <a:ln w="28575">
              <a:noFill/>
            </a:ln>
          </p:spPr>
        </p:pic>
      </p:grpSp>
      <p:grpSp>
        <p:nvGrpSpPr>
          <p:cNvPr id="38" name="Group 37"/>
          <p:cNvGrpSpPr/>
          <p:nvPr/>
        </p:nvGrpSpPr>
        <p:grpSpPr>
          <a:xfrm>
            <a:off x="-92562" y="3833920"/>
            <a:ext cx="5494933" cy="2947790"/>
            <a:chOff x="-92562" y="3833920"/>
            <a:chExt cx="5494933" cy="2947790"/>
          </a:xfrm>
        </p:grpSpPr>
        <p:grpSp>
          <p:nvGrpSpPr>
            <p:cNvPr id="28" name="Group 27"/>
            <p:cNvGrpSpPr/>
            <p:nvPr/>
          </p:nvGrpSpPr>
          <p:grpSpPr>
            <a:xfrm>
              <a:off x="-92562" y="3833920"/>
              <a:ext cx="5494933" cy="2947790"/>
              <a:chOff x="-92562" y="3833920"/>
              <a:chExt cx="5494933" cy="2947790"/>
            </a:xfrm>
          </p:grpSpPr>
          <p:sp>
            <p:nvSpPr>
              <p:cNvPr id="23" name="Freeform 22"/>
              <p:cNvSpPr/>
              <p:nvPr/>
            </p:nvSpPr>
            <p:spPr>
              <a:xfrm rot="17338479">
                <a:off x="495505" y="3245853"/>
                <a:ext cx="631955" cy="1808089"/>
              </a:xfrm>
              <a:custGeom>
                <a:avLst/>
                <a:gdLst>
                  <a:gd name="connsiteX0" fmla="*/ 312821 w 312821"/>
                  <a:gd name="connsiteY0" fmla="*/ 0 h 320842"/>
                  <a:gd name="connsiteX1" fmla="*/ 0 w 312821"/>
                  <a:gd name="connsiteY1" fmla="*/ 176463 h 320842"/>
                  <a:gd name="connsiteX2" fmla="*/ 136358 w 312821"/>
                  <a:gd name="connsiteY2" fmla="*/ 208547 h 320842"/>
                  <a:gd name="connsiteX3" fmla="*/ 208547 w 312821"/>
                  <a:gd name="connsiteY3" fmla="*/ 256673 h 320842"/>
                  <a:gd name="connsiteX4" fmla="*/ 288758 w 312821"/>
                  <a:gd name="connsiteY4" fmla="*/ 320842 h 320842"/>
                  <a:gd name="connsiteX5" fmla="*/ 312821 w 312821"/>
                  <a:gd name="connsiteY5" fmla="*/ 0 h 320842"/>
                  <a:gd name="connsiteX0" fmla="*/ 556161 w 556161"/>
                  <a:gd name="connsiteY0" fmla="*/ 0 h 725060"/>
                  <a:gd name="connsiteX1" fmla="*/ 0 w 556161"/>
                  <a:gd name="connsiteY1" fmla="*/ 580681 h 725060"/>
                  <a:gd name="connsiteX2" fmla="*/ 136358 w 556161"/>
                  <a:gd name="connsiteY2" fmla="*/ 612765 h 725060"/>
                  <a:gd name="connsiteX3" fmla="*/ 208547 w 556161"/>
                  <a:gd name="connsiteY3" fmla="*/ 660891 h 725060"/>
                  <a:gd name="connsiteX4" fmla="*/ 288758 w 556161"/>
                  <a:gd name="connsiteY4" fmla="*/ 725060 h 725060"/>
                  <a:gd name="connsiteX5" fmla="*/ 556161 w 556161"/>
                  <a:gd name="connsiteY5" fmla="*/ 0 h 725060"/>
                  <a:gd name="connsiteX0" fmla="*/ 593804 w 593804"/>
                  <a:gd name="connsiteY0" fmla="*/ 0 h 788711"/>
                  <a:gd name="connsiteX1" fmla="*/ 0 w 593804"/>
                  <a:gd name="connsiteY1" fmla="*/ 644332 h 788711"/>
                  <a:gd name="connsiteX2" fmla="*/ 136358 w 593804"/>
                  <a:gd name="connsiteY2" fmla="*/ 676416 h 788711"/>
                  <a:gd name="connsiteX3" fmla="*/ 208547 w 593804"/>
                  <a:gd name="connsiteY3" fmla="*/ 724542 h 788711"/>
                  <a:gd name="connsiteX4" fmla="*/ 288758 w 593804"/>
                  <a:gd name="connsiteY4" fmla="*/ 788711 h 788711"/>
                  <a:gd name="connsiteX5" fmla="*/ 593804 w 593804"/>
                  <a:gd name="connsiteY5" fmla="*/ 0 h 788711"/>
                  <a:gd name="connsiteX0" fmla="*/ 696493 w 696493"/>
                  <a:gd name="connsiteY0" fmla="*/ 0 h 806818"/>
                  <a:gd name="connsiteX1" fmla="*/ 0 w 696493"/>
                  <a:gd name="connsiteY1" fmla="*/ 662439 h 806818"/>
                  <a:gd name="connsiteX2" fmla="*/ 136358 w 696493"/>
                  <a:gd name="connsiteY2" fmla="*/ 694523 h 806818"/>
                  <a:gd name="connsiteX3" fmla="*/ 208547 w 696493"/>
                  <a:gd name="connsiteY3" fmla="*/ 742649 h 806818"/>
                  <a:gd name="connsiteX4" fmla="*/ 288758 w 696493"/>
                  <a:gd name="connsiteY4" fmla="*/ 806818 h 806818"/>
                  <a:gd name="connsiteX5" fmla="*/ 696493 w 696493"/>
                  <a:gd name="connsiteY5" fmla="*/ 0 h 80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493" h="806818">
                    <a:moveTo>
                      <a:pt x="696493" y="0"/>
                    </a:moveTo>
                    <a:lnTo>
                      <a:pt x="0" y="662439"/>
                    </a:lnTo>
                    <a:lnTo>
                      <a:pt x="136358" y="694523"/>
                    </a:lnTo>
                    <a:lnTo>
                      <a:pt x="208547" y="742649"/>
                    </a:lnTo>
                    <a:lnTo>
                      <a:pt x="288758" y="806818"/>
                    </a:lnTo>
                    <a:lnTo>
                      <a:pt x="696493" y="0"/>
                    </a:lnTo>
                    <a:close/>
                  </a:path>
                </a:pathLst>
              </a:custGeom>
              <a:solidFill>
                <a:schemeClr val="bg1"/>
              </a:solidFill>
              <a:ln w="28575">
                <a:solidFill>
                  <a:srgbClr val="8BB2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362530" y="4415500"/>
                <a:ext cx="5039841" cy="2366210"/>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17599" y="4646574"/>
                <a:ext cx="3984881" cy="1754326"/>
              </a:xfrm>
              <a:prstGeom prst="rect">
                <a:avLst/>
              </a:prstGeom>
              <a:ln w="28575">
                <a:noFill/>
              </a:ln>
            </p:spPr>
            <p:txBody>
              <a:bodyPr wrap="square">
                <a:spAutoFit/>
              </a:bodyPr>
              <a:lstStyle/>
              <a:p>
                <a:r>
                  <a:rPr lang="en-US" sz="2400" b="1" dirty="0">
                    <a:latin typeface="Arial" panose="020B0604020202020204" pitchFamily="34" charset="0"/>
                    <a:cs typeface="Arial" panose="020B0604020202020204" pitchFamily="34" charset="0"/>
                  </a:rPr>
                  <a:t>Passive Prevention</a:t>
                </a:r>
              </a:p>
              <a:p>
                <a:endParaRPr lang="en-US" sz="12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Passive prevention layers </a:t>
                </a:r>
                <a:r>
                  <a:rPr lang="en-US" sz="2400" i="1" dirty="0">
                    <a:latin typeface="Arial" panose="020B0604020202020204" pitchFamily="34" charset="0"/>
                    <a:cs typeface="Arial" panose="020B0604020202020204" pitchFamily="34" charset="0"/>
                  </a:rPr>
                  <a:t>passively </a:t>
                </a:r>
                <a:r>
                  <a:rPr lang="en-US" sz="2400" dirty="0">
                    <a:latin typeface="Arial" panose="020B0604020202020204" pitchFamily="34" charset="0"/>
                    <a:cs typeface="Arial" panose="020B0604020202020204" pitchFamily="34" charset="0"/>
                  </a:rPr>
                  <a:t>prevent the fire from spreading.</a:t>
                </a:r>
              </a:p>
            </p:txBody>
          </p:sp>
        </p:grpSp>
        <p:grpSp>
          <p:nvGrpSpPr>
            <p:cNvPr id="37" name="Group 36"/>
            <p:cNvGrpSpPr/>
            <p:nvPr/>
          </p:nvGrpSpPr>
          <p:grpSpPr>
            <a:xfrm>
              <a:off x="4348480" y="4582160"/>
              <a:ext cx="732742" cy="2052905"/>
              <a:chOff x="3210560" y="4622800"/>
              <a:chExt cx="732742" cy="2052905"/>
            </a:xfrm>
          </p:grpSpPr>
          <p:sp>
            <p:nvSpPr>
              <p:cNvPr id="35" name="Rectangle 34"/>
              <p:cNvSpPr/>
              <p:nvPr/>
            </p:nvSpPr>
            <p:spPr>
              <a:xfrm>
                <a:off x="3210560" y="4631659"/>
                <a:ext cx="732742" cy="2044046"/>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393746" y="4622800"/>
                <a:ext cx="366371" cy="2044046"/>
              </a:xfrm>
              <a:prstGeom prst="rect">
                <a:avLst/>
              </a:prstGeom>
              <a:blipFill>
                <a:blip r:embed="rId14"/>
                <a:tile tx="0" ty="0" sx="100000" sy="100000" flip="none" algn="tl"/>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697087447"/>
      </p:ext>
    </p:extLst>
  </p:cSld>
  <p:clrMapOvr>
    <a:masterClrMapping/>
  </p:clrMapOvr>
  <mc:AlternateContent xmlns:mc="http://schemas.openxmlformats.org/markup-compatibility/2006" xmlns:p14="http://schemas.microsoft.com/office/powerpoint/2010/main">
    <mc:Choice Requires="p14">
      <p:transition spd="slow" p14:dur="2000" advTm="96426"/>
    </mc:Choice>
    <mc:Fallback xmlns="">
      <p:transition spd="slow" advTm="96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xit" presetSubtype="0" fill="hold"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xit" presetSubtype="0" fill="hold" nodeType="withEffect">
                                  <p:stCondLst>
                                    <p:cond delay="0"/>
                                  </p:stCondLst>
                                  <p:childTnLst>
                                    <p:animEffect transition="out" filter="fade">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10" presetClass="exit" presetSubtype="0" fill="hold" nodeType="withEffect">
                                  <p:stCondLst>
                                    <p:cond delay="0"/>
                                  </p:stCondLst>
                                  <p:childTnLst>
                                    <p:animEffect transition="out" filter="fade">
                                      <p:cBhvr>
                                        <p:cTn id="34" dur="500"/>
                                        <p:tgtEl>
                                          <p:spTgt spid="34"/>
                                        </p:tgtEl>
                                      </p:cBhvr>
                                    </p:animEffect>
                                    <p:set>
                                      <p:cBhvr>
                                        <p:cTn id="35"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1627632"/>
            <a:chOff x="0" y="5049063"/>
            <a:chExt cx="9144000" cy="1627632"/>
          </a:xfrm>
        </p:grpSpPr>
        <p:sp>
          <p:nvSpPr>
            <p:cNvPr id="6" name="Isosceles Triangle 2"/>
            <p:cNvSpPr/>
            <p:nvPr/>
          </p:nvSpPr>
          <p:spPr>
            <a:xfrm rot="10800000">
              <a:off x="0" y="5049063"/>
              <a:ext cx="9144000" cy="162763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3C68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255453" y="5413152"/>
              <a:ext cx="8591550" cy="600965"/>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spcAft>
                  <a:spcPts val="0"/>
                </a:spcAft>
              </a:pPr>
              <a:r>
                <a:rPr lang="en-US" sz="4000" dirty="0">
                  <a:solidFill>
                    <a:schemeClr val="bg1"/>
                  </a:solidFill>
                  <a:latin typeface="Arial" panose="020B0604020202020204" pitchFamily="34" charset="0"/>
                  <a:cs typeface="Arial" panose="020B0604020202020204" pitchFamily="34" charset="0"/>
                </a:rPr>
                <a:t>Fire Safety Layering</a:t>
              </a:r>
            </a:p>
          </p:txBody>
        </p:sp>
      </p:grpSp>
      <p:sp>
        <p:nvSpPr>
          <p:cNvPr id="9" name="Rectangle 8"/>
          <p:cNvSpPr/>
          <p:nvPr/>
        </p:nvSpPr>
        <p:spPr>
          <a:xfrm>
            <a:off x="337820" y="1631480"/>
            <a:ext cx="8615680" cy="5170646"/>
          </a:xfrm>
          <a:prstGeom prst="rect">
            <a:avLst/>
          </a:prstGeom>
        </p:spPr>
        <p:txBody>
          <a:bodyPr wrap="square">
            <a:spAutoFit/>
          </a:bodyPr>
          <a:lstStyle/>
          <a:p>
            <a:r>
              <a:rPr lang="en-US" sz="3000" dirty="0">
                <a:latin typeface="Arial" panose="020B0604020202020204" pitchFamily="34" charset="0"/>
                <a:cs typeface="Arial" panose="020B0604020202020204" pitchFamily="34" charset="0"/>
              </a:rPr>
              <a:t>If we consider general safety requirements,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some of the issues might be:</a:t>
            </a:r>
            <a:br>
              <a:rPr lang="en-US" sz="3000" dirty="0">
                <a:latin typeface="Arial" panose="020B0604020202020204" pitchFamily="34" charset="0"/>
                <a:cs typeface="Arial" panose="020B0604020202020204" pitchFamily="34" charset="0"/>
              </a:rPr>
            </a:br>
            <a:endParaRPr lang="en-US" sz="30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3000" dirty="0">
                <a:latin typeface="Arial" panose="020B0604020202020204" pitchFamily="34" charset="0"/>
                <a:cs typeface="Arial" panose="020B0604020202020204" pitchFamily="34" charset="0"/>
              </a:rPr>
              <a:t>Where can I store hazardous materials? </a:t>
            </a:r>
            <a:endParaRPr lang="en-US" sz="3000" dirty="0">
              <a:solidFill>
                <a:srgbClr val="00B05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3000" dirty="0">
                <a:latin typeface="Arial" panose="020B0604020202020204" pitchFamily="34" charset="0"/>
                <a:cs typeface="Arial" panose="020B0604020202020204" pitchFamily="34" charset="0"/>
              </a:rPr>
              <a:t>Can I store them next to ignition sources? </a:t>
            </a:r>
            <a:endParaRPr lang="en-US" sz="3000" dirty="0">
              <a:solidFill>
                <a:srgbClr val="00B05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3000" dirty="0">
                <a:latin typeface="Arial" panose="020B0604020202020204" pitchFamily="34" charset="0"/>
                <a:cs typeface="Arial" panose="020B0604020202020204" pitchFamily="34" charset="0"/>
              </a:rPr>
              <a:t>How many hazardous materials can I have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in a room?</a:t>
            </a:r>
            <a:endParaRPr lang="en-US" sz="3000" dirty="0">
              <a:solidFill>
                <a:srgbClr val="00B05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3000" dirty="0">
                <a:latin typeface="Arial" panose="020B0604020202020204" pitchFamily="34" charset="0"/>
                <a:cs typeface="Arial" panose="020B0604020202020204" pitchFamily="34" charset="0"/>
              </a:rPr>
              <a:t>What quantity of flammable liquids can I place in a container? </a:t>
            </a:r>
            <a:endParaRPr lang="en-US" sz="3000" dirty="0">
              <a:solidFill>
                <a:srgbClr val="00B05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3000" dirty="0">
                <a:latin typeface="Arial" panose="020B0604020202020204" pitchFamily="34" charset="0"/>
                <a:cs typeface="Arial" panose="020B0604020202020204" pitchFamily="34" charset="0"/>
              </a:rPr>
              <a:t>Do I need to secure that compressed gas cylinder? </a:t>
            </a:r>
            <a:endParaRPr lang="en-US" sz="3000" dirty="0">
              <a:solidFill>
                <a:srgbClr val="00B050"/>
              </a:solidFill>
              <a:latin typeface="Arial" panose="020B0604020202020204" pitchFamily="34" charset="0"/>
              <a:cs typeface="Arial" panose="020B0604020202020204" pitchFamily="34" charset="0"/>
            </a:endParaRPr>
          </a:p>
        </p:txBody>
      </p:sp>
      <p:sp>
        <p:nvSpPr>
          <p:cNvPr id="8" name="Rectangle 7"/>
          <p:cNvSpPr/>
          <p:nvPr/>
        </p:nvSpPr>
        <p:spPr>
          <a:xfrm>
            <a:off x="231323" y="1618243"/>
            <a:ext cx="8615680" cy="4247317"/>
          </a:xfrm>
          <a:prstGeom prst="rect">
            <a:avLst/>
          </a:prstGeom>
        </p:spPr>
        <p:txBody>
          <a:bodyPr wrap="square">
            <a:spAutoFit/>
          </a:bodyPr>
          <a:lstStyle/>
          <a:p>
            <a:r>
              <a:rPr lang="en-US" sz="3000" dirty="0">
                <a:latin typeface="Arial" panose="020B0604020202020204" pitchFamily="34" charset="0"/>
                <a:cs typeface="Arial" panose="020B0604020202020204" pitchFamily="34" charset="0"/>
              </a:rPr>
              <a:t>We also must consider components associated with means of egress:</a:t>
            </a:r>
            <a:br>
              <a:rPr lang="en-US" sz="3000" dirty="0">
                <a:latin typeface="Arial" panose="020B0604020202020204" pitchFamily="34" charset="0"/>
                <a:cs typeface="Arial" panose="020B0604020202020204" pitchFamily="34" charset="0"/>
              </a:rPr>
            </a:br>
            <a:endParaRPr lang="en-US" sz="30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3000" dirty="0">
                <a:latin typeface="Arial" panose="020B0604020202020204" pitchFamily="34" charset="0"/>
                <a:cs typeface="Arial" panose="020B0604020202020204" pitchFamily="34" charset="0"/>
              </a:rPr>
              <a:t>Which way do the exit doors need to swing? </a:t>
            </a:r>
          </a:p>
          <a:p>
            <a:pPr marL="800100" lvl="1" indent="-342900">
              <a:buFont typeface="Arial" panose="020B0604020202020204" pitchFamily="34" charset="0"/>
              <a:buChar char="•"/>
            </a:pPr>
            <a:r>
              <a:rPr lang="en-US" sz="3000" dirty="0">
                <a:latin typeface="Arial" panose="020B0604020202020204" pitchFamily="34" charset="0"/>
                <a:cs typeface="Arial" panose="020B0604020202020204" pitchFamily="34" charset="0"/>
              </a:rPr>
              <a:t>Do I need panic hardware? </a:t>
            </a:r>
            <a:endParaRPr lang="en-US" sz="3000" dirty="0">
              <a:solidFill>
                <a:srgbClr val="00B05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3000" dirty="0">
                <a:latin typeface="Arial" panose="020B0604020202020204" pitchFamily="34" charset="0"/>
                <a:cs typeface="Arial" panose="020B0604020202020204" pitchFamily="34" charset="0"/>
              </a:rPr>
              <a:t>Do I need exit signs? </a:t>
            </a:r>
            <a:endParaRPr lang="en-US" sz="3000" dirty="0">
              <a:solidFill>
                <a:srgbClr val="00B05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3000" dirty="0">
                <a:latin typeface="Arial" panose="020B0604020202020204" pitchFamily="34" charset="0"/>
                <a:cs typeface="Arial" panose="020B0604020202020204" pitchFamily="34" charset="0"/>
              </a:rPr>
              <a:t>Do I need egress lighting? </a:t>
            </a:r>
            <a:endParaRPr lang="en-US" sz="3000" dirty="0">
              <a:solidFill>
                <a:srgbClr val="00B05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3000" dirty="0">
                <a:latin typeface="Arial" panose="020B0604020202020204" pitchFamily="34" charset="0"/>
                <a:cs typeface="Arial" panose="020B0604020202020204" pitchFamily="34" charset="0"/>
              </a:rPr>
              <a:t>Can I utilize delayed egress? </a:t>
            </a:r>
            <a:endParaRPr lang="en-US" sz="3000" dirty="0">
              <a:solidFill>
                <a:srgbClr val="00B05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3000" dirty="0">
                <a:latin typeface="Arial" panose="020B0604020202020204" pitchFamily="34" charset="0"/>
                <a:cs typeface="Arial" panose="020B0604020202020204" pitchFamily="34" charset="0"/>
              </a:rPr>
              <a:t>What’s my travel distance? </a:t>
            </a:r>
            <a:endParaRPr lang="en-US" sz="3000" dirty="0">
              <a:solidFill>
                <a:srgbClr val="00B050"/>
              </a:solidFill>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027174898"/>
      </p:ext>
    </p:extLst>
  </p:cSld>
  <p:clrMapOvr>
    <a:masterClrMapping/>
  </p:clrMapOvr>
  <mc:AlternateContent xmlns:mc="http://schemas.openxmlformats.org/markup-compatibility/2006" xmlns:p14="http://schemas.microsoft.com/office/powerpoint/2010/main">
    <mc:Choice Requires="p14">
      <p:transition spd="slow" p14:dur="2000" advTm="110083"/>
    </mc:Choice>
    <mc:Fallback xmlns="">
      <p:transition spd="slow" advTm="110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500"/>
                                        <p:tgtEl>
                                          <p:spTgt spid="9">
                                            <p:txEl>
                                              <p:pRg st="1" end="1"/>
                                            </p:txEl>
                                          </p:spTgt>
                                        </p:tgtEl>
                                      </p:cBhvr>
                                    </p:animEffect>
                                  </p:childTnLst>
                                  <p:subTnLst>
                                    <p:set>
                                      <p:cBhvr override="childStyle">
                                        <p:cTn dur="1" fill="hold" display="0" masterRel="nextClick" afterEffect="1"/>
                                        <p:tgtEl>
                                          <p:spTgt spid="9">
                                            <p:txEl>
                                              <p:pRg st="1" end="1"/>
                                            </p:txEl>
                                          </p:spTgt>
                                        </p:tgtEl>
                                        <p:attrNameLst>
                                          <p:attrName>style.visibility</p:attrName>
                                        </p:attrNameLst>
                                      </p:cBhvr>
                                      <p:to>
                                        <p:strVal val="hidden"/>
                                      </p:to>
                                    </p:set>
                                  </p:subTnLst>
                                </p:cTn>
                              </p:par>
                              <p:par>
                                <p:cTn id="15" presetID="10"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subTnLst>
                                    <p:set>
                                      <p:cBhvr override="childStyle">
                                        <p:cTn dur="1" fill="hold" display="0" masterRel="nextClick" afterEffect="1"/>
                                        <p:tgtEl>
                                          <p:spTgt spid="9">
                                            <p:txEl>
                                              <p:pRg st="2" end="2"/>
                                            </p:txEl>
                                          </p:spTgt>
                                        </p:tgtEl>
                                        <p:attrNameLst>
                                          <p:attrName>style.visibility</p:attrName>
                                        </p:attrNameLst>
                                      </p:cBhvr>
                                      <p:to>
                                        <p:strVal val="hidden"/>
                                      </p:to>
                                    </p:set>
                                  </p:subTnLst>
                                </p:cTn>
                              </p:par>
                              <p:par>
                                <p:cTn id="18" presetID="10" presetClass="entr" presetSubtype="0" fill="hold" nodeType="with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500"/>
                                        <p:tgtEl>
                                          <p:spTgt spid="9">
                                            <p:txEl>
                                              <p:pRg st="3" end="3"/>
                                            </p:txEl>
                                          </p:spTgt>
                                        </p:tgtEl>
                                      </p:cBhvr>
                                    </p:animEffect>
                                  </p:childTnLst>
                                  <p:subTnLst>
                                    <p:set>
                                      <p:cBhvr override="childStyle">
                                        <p:cTn dur="1" fill="hold" display="0" masterRel="nextClick" afterEffect="1"/>
                                        <p:tgtEl>
                                          <p:spTgt spid="9">
                                            <p:txEl>
                                              <p:pRg st="3" end="3"/>
                                            </p:txEl>
                                          </p:spTgt>
                                        </p:tgtEl>
                                        <p:attrNameLst>
                                          <p:attrName>style.visibility</p:attrName>
                                        </p:attrNameLst>
                                      </p:cBhvr>
                                      <p:to>
                                        <p:strVal val="hidden"/>
                                      </p:to>
                                    </p:set>
                                  </p:subTnLst>
                                </p:cTn>
                              </p:par>
                              <p:par>
                                <p:cTn id="21" presetID="10" presetClass="entr" presetSubtype="0" fill="hold"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subTnLst>
                                    <p:set>
                                      <p:cBhvr override="childStyle">
                                        <p:cTn dur="1" fill="hold" display="0" masterRel="nextClick" afterEffect="1"/>
                                        <p:tgtEl>
                                          <p:spTgt spid="9">
                                            <p:txEl>
                                              <p:pRg st="4" end="4"/>
                                            </p:txEl>
                                          </p:spTgt>
                                        </p:tgtEl>
                                        <p:attrNameLst>
                                          <p:attrName>style.visibility</p:attrName>
                                        </p:attrNameLst>
                                      </p:cBhvr>
                                      <p:to>
                                        <p:strVal val="hidden"/>
                                      </p:to>
                                    </p:set>
                                  </p:subTnLst>
                                </p:cTn>
                              </p:par>
                              <p:par>
                                <p:cTn id="24" presetID="10" presetClass="entr" presetSubtype="0" fill="hold"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fade">
                                      <p:cBhvr>
                                        <p:cTn id="26" dur="500"/>
                                        <p:tgtEl>
                                          <p:spTgt spid="9">
                                            <p:txEl>
                                              <p:pRg st="5" end="5"/>
                                            </p:txEl>
                                          </p:spTgt>
                                        </p:tgtEl>
                                      </p:cBhvr>
                                    </p:animEffect>
                                  </p:childTnLst>
                                  <p:subTnLst>
                                    <p:set>
                                      <p:cBhvr override="childStyle">
                                        <p:cTn dur="1" fill="hold" display="0" masterRel="nextClick" afterEffect="1"/>
                                        <p:tgtEl>
                                          <p:spTgt spid="9">
                                            <p:txEl>
                                              <p:pRg st="5" end="5"/>
                                            </p:txEl>
                                          </p:spTgt>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500"/>
                                        <p:tgtEl>
                                          <p:spTgt spid="8">
                                            <p:txEl>
                                              <p:pRg st="0" end="0"/>
                                            </p:txEl>
                                          </p:spTgt>
                                        </p:tgtEl>
                                      </p:cBhvr>
                                    </p:animEffect>
                                  </p:childTnLst>
                                </p:cTn>
                              </p:par>
                              <p:par>
                                <p:cTn id="32" presetID="10" presetClass="exit" presetSubtype="0" fill="hold" grpId="0" nodeType="withEffect">
                                  <p:stCondLst>
                                    <p:cond delay="0"/>
                                  </p:stCondLst>
                                  <p:childTnLst>
                                    <p:animEffect transition="out" filter="fade">
                                      <p:cBhvr>
                                        <p:cTn id="33" dur="500"/>
                                        <p:tgtEl>
                                          <p:spTgt spid="9">
                                            <p:txEl>
                                              <p:pRg st="0" end="0"/>
                                            </p:txEl>
                                          </p:spTgt>
                                        </p:tgtEl>
                                      </p:cBhvr>
                                    </p:animEffect>
                                    <p:set>
                                      <p:cBhvr>
                                        <p:cTn id="34" dur="1" fill="hold">
                                          <p:stCondLst>
                                            <p:cond delay="499"/>
                                          </p:stCondLst>
                                        </p:cTn>
                                        <p:tgtEl>
                                          <p:spTgt spid="9">
                                            <p:txEl>
                                              <p:pRg st="0" end="0"/>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9">
                                            <p:txEl>
                                              <p:pRg st="1" end="1"/>
                                            </p:txEl>
                                          </p:spTgt>
                                        </p:tgtEl>
                                      </p:cBhvr>
                                    </p:animEffect>
                                    <p:set>
                                      <p:cBhvr>
                                        <p:cTn id="37" dur="1" fill="hold">
                                          <p:stCondLst>
                                            <p:cond delay="499"/>
                                          </p:stCondLst>
                                        </p:cTn>
                                        <p:tgtEl>
                                          <p:spTgt spid="9">
                                            <p:txEl>
                                              <p:pRg st="1" end="1"/>
                                            </p:txEl>
                                          </p:spTgt>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9">
                                            <p:txEl>
                                              <p:pRg st="2" end="2"/>
                                            </p:txEl>
                                          </p:spTgt>
                                        </p:tgtEl>
                                      </p:cBhvr>
                                    </p:animEffect>
                                    <p:set>
                                      <p:cBhvr>
                                        <p:cTn id="40" dur="1" fill="hold">
                                          <p:stCondLst>
                                            <p:cond delay="499"/>
                                          </p:stCondLst>
                                        </p:cTn>
                                        <p:tgtEl>
                                          <p:spTgt spid="9">
                                            <p:txEl>
                                              <p:pRg st="2" end="2"/>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9">
                                            <p:txEl>
                                              <p:pRg st="3" end="3"/>
                                            </p:txEl>
                                          </p:spTgt>
                                        </p:tgtEl>
                                      </p:cBhvr>
                                    </p:animEffect>
                                    <p:set>
                                      <p:cBhvr>
                                        <p:cTn id="43" dur="1" fill="hold">
                                          <p:stCondLst>
                                            <p:cond delay="499"/>
                                          </p:stCondLst>
                                        </p:cTn>
                                        <p:tgtEl>
                                          <p:spTgt spid="9">
                                            <p:txEl>
                                              <p:pRg st="3" end="3"/>
                                            </p:txEl>
                                          </p:spTgt>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9">
                                            <p:txEl>
                                              <p:pRg st="4" end="4"/>
                                            </p:txEl>
                                          </p:spTgt>
                                        </p:tgtEl>
                                      </p:cBhvr>
                                    </p:animEffect>
                                    <p:set>
                                      <p:cBhvr>
                                        <p:cTn id="46" dur="1" fill="hold">
                                          <p:stCondLst>
                                            <p:cond delay="499"/>
                                          </p:stCondLst>
                                        </p:cTn>
                                        <p:tgtEl>
                                          <p:spTgt spid="9">
                                            <p:txEl>
                                              <p:pRg st="4" end="4"/>
                                            </p:txEl>
                                          </p:spTgt>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9">
                                            <p:txEl>
                                              <p:pRg st="5" end="5"/>
                                            </p:txEl>
                                          </p:spTgt>
                                        </p:tgtEl>
                                      </p:cBhvr>
                                    </p:animEffect>
                                    <p:set>
                                      <p:cBhvr>
                                        <p:cTn id="49" dur="1" fill="hold">
                                          <p:stCondLst>
                                            <p:cond delay="499"/>
                                          </p:stCondLst>
                                        </p:cTn>
                                        <p:tgtEl>
                                          <p:spTgt spid="9">
                                            <p:txEl>
                                              <p:pRg st="5" end="5"/>
                                            </p:txEl>
                                          </p:spTgt>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fade">
                                      <p:cBhvr>
                                        <p:cTn id="52" dur="500"/>
                                        <p:tgtEl>
                                          <p:spTgt spid="8">
                                            <p:txEl>
                                              <p:pRg st="1" end="1"/>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8">
                                            <p:txEl>
                                              <p:pRg st="2" end="2"/>
                                            </p:txEl>
                                          </p:spTgt>
                                        </p:tgtEl>
                                        <p:attrNameLst>
                                          <p:attrName>style.visibility</p:attrName>
                                        </p:attrNameLst>
                                      </p:cBhvr>
                                      <p:to>
                                        <p:strVal val="visible"/>
                                      </p:to>
                                    </p:set>
                                    <p:animEffect transition="in" filter="fade">
                                      <p:cBhvr>
                                        <p:cTn id="55" dur="500"/>
                                        <p:tgtEl>
                                          <p:spTgt spid="8">
                                            <p:txEl>
                                              <p:pRg st="2" end="2"/>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8">
                                            <p:txEl>
                                              <p:pRg st="3" end="3"/>
                                            </p:txEl>
                                          </p:spTgt>
                                        </p:tgtEl>
                                        <p:attrNameLst>
                                          <p:attrName>style.visibility</p:attrName>
                                        </p:attrNameLst>
                                      </p:cBhvr>
                                      <p:to>
                                        <p:strVal val="visible"/>
                                      </p:to>
                                    </p:set>
                                    <p:animEffect transition="in" filter="fade">
                                      <p:cBhvr>
                                        <p:cTn id="58" dur="500"/>
                                        <p:tgtEl>
                                          <p:spTgt spid="8">
                                            <p:txEl>
                                              <p:pRg st="3" end="3"/>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8">
                                            <p:txEl>
                                              <p:pRg st="4" end="4"/>
                                            </p:txEl>
                                          </p:spTgt>
                                        </p:tgtEl>
                                        <p:attrNameLst>
                                          <p:attrName>style.visibility</p:attrName>
                                        </p:attrNameLst>
                                      </p:cBhvr>
                                      <p:to>
                                        <p:strVal val="visible"/>
                                      </p:to>
                                    </p:set>
                                    <p:animEffect transition="in" filter="fade">
                                      <p:cBhvr>
                                        <p:cTn id="61" dur="500"/>
                                        <p:tgtEl>
                                          <p:spTgt spid="8">
                                            <p:txEl>
                                              <p:pRg st="4" end="4"/>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8">
                                            <p:txEl>
                                              <p:pRg st="5" end="5"/>
                                            </p:txEl>
                                          </p:spTgt>
                                        </p:tgtEl>
                                        <p:attrNameLst>
                                          <p:attrName>style.visibility</p:attrName>
                                        </p:attrNameLst>
                                      </p:cBhvr>
                                      <p:to>
                                        <p:strVal val="visible"/>
                                      </p:to>
                                    </p:set>
                                    <p:animEffect transition="in" filter="fade">
                                      <p:cBhvr>
                                        <p:cTn id="64" dur="500"/>
                                        <p:tgtEl>
                                          <p:spTgt spid="8">
                                            <p:txEl>
                                              <p:pRg st="5" end="5"/>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8">
                                            <p:txEl>
                                              <p:pRg st="6" end="6"/>
                                            </p:txEl>
                                          </p:spTgt>
                                        </p:tgtEl>
                                        <p:attrNameLst>
                                          <p:attrName>style.visibility</p:attrName>
                                        </p:attrNameLst>
                                      </p:cBhvr>
                                      <p:to>
                                        <p:strVal val="visible"/>
                                      </p:to>
                                    </p:set>
                                    <p:animEffect transition="in" filter="fade">
                                      <p:cBhvr>
                                        <p:cTn id="6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4"/>
                </p:tgtEl>
              </p:cMediaNode>
            </p:audio>
          </p:childTnLst>
        </p:cTn>
      </p:par>
    </p:tnLst>
    <p:bldLst>
      <p:bldP spid="9"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234668" y="817572"/>
            <a:ext cx="2839272" cy="3338213"/>
            <a:chOff x="234668" y="885668"/>
            <a:chExt cx="2839272" cy="3338213"/>
          </a:xfrm>
        </p:grpSpPr>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668" y="1312234"/>
              <a:ext cx="2839272" cy="2513231"/>
            </a:xfrm>
            <a:prstGeom prst="rect">
              <a:avLst/>
            </a:prstGeom>
          </p:spPr>
        </p:pic>
        <p:sp>
          <p:nvSpPr>
            <p:cNvPr id="15" name="TextBox 14"/>
            <p:cNvSpPr txBox="1"/>
            <p:nvPr/>
          </p:nvSpPr>
          <p:spPr>
            <a:xfrm>
              <a:off x="992207" y="3762216"/>
              <a:ext cx="132440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4,000 ft</a:t>
              </a:r>
              <a:r>
                <a:rPr lang="en-US" sz="2400" baseline="30000" dirty="0">
                  <a:latin typeface="Arial" panose="020B0604020202020204" pitchFamily="34" charset="0"/>
                  <a:cs typeface="Arial" panose="020B0604020202020204" pitchFamily="34" charset="0"/>
                </a:rPr>
                <a:t>2</a:t>
              </a:r>
            </a:p>
          </p:txBody>
        </p:sp>
        <p:sp>
          <p:nvSpPr>
            <p:cNvPr id="18" name="TextBox 17"/>
            <p:cNvSpPr txBox="1"/>
            <p:nvPr/>
          </p:nvSpPr>
          <p:spPr>
            <a:xfrm>
              <a:off x="926053" y="885668"/>
              <a:ext cx="14347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Type VB</a:t>
              </a:r>
            </a:p>
          </p:txBody>
        </p:sp>
      </p:grpSp>
      <p:grpSp>
        <p:nvGrpSpPr>
          <p:cNvPr id="22" name="Group 21"/>
          <p:cNvGrpSpPr/>
          <p:nvPr/>
        </p:nvGrpSpPr>
        <p:grpSpPr>
          <a:xfrm>
            <a:off x="1094696" y="4533953"/>
            <a:ext cx="887784" cy="1192094"/>
            <a:chOff x="876100" y="4491143"/>
            <a:chExt cx="887784" cy="1192094"/>
          </a:xfrm>
        </p:grpSpPr>
        <p:sp>
          <p:nvSpPr>
            <p:cNvPr id="21" name="TextBox 20"/>
            <p:cNvSpPr txBox="1"/>
            <p:nvPr/>
          </p:nvSpPr>
          <p:spPr>
            <a:xfrm>
              <a:off x="876100" y="5221572"/>
              <a:ext cx="887784"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40</a:t>
              </a:r>
            </a:p>
          </p:txBody>
        </p:sp>
        <p:pic>
          <p:nvPicPr>
            <p:cNvPr id="26" name="Picture 25" descr="lgreen-1.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166522" y="4491143"/>
              <a:ext cx="306940" cy="746212"/>
            </a:xfrm>
            <a:prstGeom prst="rect">
              <a:avLst/>
            </a:prstGeom>
          </p:spPr>
        </p:pic>
      </p:grpSp>
      <p:grpSp>
        <p:nvGrpSpPr>
          <p:cNvPr id="23" name="Group 22"/>
          <p:cNvGrpSpPr/>
          <p:nvPr/>
        </p:nvGrpSpPr>
        <p:grpSpPr>
          <a:xfrm>
            <a:off x="3917768" y="4477173"/>
            <a:ext cx="1113910" cy="1644531"/>
            <a:chOff x="3187600" y="4038706"/>
            <a:chExt cx="1113910" cy="1644531"/>
          </a:xfrm>
        </p:grpSpPr>
        <p:sp>
          <p:nvSpPr>
            <p:cNvPr id="24" name="TextBox 23"/>
            <p:cNvSpPr txBox="1"/>
            <p:nvPr/>
          </p:nvSpPr>
          <p:spPr>
            <a:xfrm>
              <a:off x="3187600" y="5221572"/>
              <a:ext cx="111391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200</a:t>
              </a:r>
            </a:p>
          </p:txBody>
        </p:sp>
        <p:pic>
          <p:nvPicPr>
            <p:cNvPr id="28" name="Picture 27" descr="lgreen-1.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492420" y="4038706"/>
              <a:ext cx="504270" cy="1225948"/>
            </a:xfrm>
            <a:prstGeom prst="rect">
              <a:avLst/>
            </a:prstGeom>
          </p:spPr>
        </p:pic>
      </p:grpSp>
      <p:grpSp>
        <p:nvGrpSpPr>
          <p:cNvPr id="25" name="Group 24"/>
          <p:cNvGrpSpPr/>
          <p:nvPr/>
        </p:nvGrpSpPr>
        <p:grpSpPr>
          <a:xfrm>
            <a:off x="7080520" y="4789130"/>
            <a:ext cx="996608" cy="2038112"/>
            <a:chOff x="5997627" y="3429000"/>
            <a:chExt cx="944313" cy="2254237"/>
          </a:xfrm>
        </p:grpSpPr>
        <p:pic>
          <p:nvPicPr>
            <p:cNvPr id="29" name="Picture 28" descr="lgreen-1.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097867" y="3429000"/>
              <a:ext cx="743832" cy="1808355"/>
            </a:xfrm>
            <a:prstGeom prst="rect">
              <a:avLst/>
            </a:prstGeom>
          </p:spPr>
        </p:pic>
        <p:sp>
          <p:nvSpPr>
            <p:cNvPr id="30" name="TextBox 29"/>
            <p:cNvSpPr txBox="1"/>
            <p:nvPr/>
          </p:nvSpPr>
          <p:spPr>
            <a:xfrm>
              <a:off x="5997627" y="5221572"/>
              <a:ext cx="944313"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500</a:t>
              </a:r>
            </a:p>
          </p:txBody>
        </p:sp>
      </p:grpSp>
      <p:sp>
        <p:nvSpPr>
          <p:cNvPr id="34" name="TextBox 33"/>
          <p:cNvSpPr txBox="1"/>
          <p:nvPr/>
        </p:nvSpPr>
        <p:spPr>
          <a:xfrm>
            <a:off x="139730" y="4015508"/>
            <a:ext cx="2797716" cy="461665"/>
          </a:xfrm>
          <a:prstGeom prst="rect">
            <a:avLst/>
          </a:prstGeom>
          <a:noFill/>
        </p:spPr>
        <p:txBody>
          <a:bodyPr wrap="square" rtlCol="0">
            <a:spAutoFit/>
          </a:bodyPr>
          <a:lstStyle/>
          <a:p>
            <a:pPr algn="ctr"/>
            <a:r>
              <a:rPr lang="en-US" sz="2400" dirty="0">
                <a:solidFill>
                  <a:srgbClr val="FF0000"/>
                </a:solidFill>
                <a:latin typeface="Arial" panose="020B0604020202020204" pitchFamily="34" charset="0"/>
                <a:cs typeface="Arial" panose="020B0604020202020204" pitchFamily="34" charset="0"/>
              </a:rPr>
              <a:t>1 Exit</a:t>
            </a:r>
          </a:p>
        </p:txBody>
      </p:sp>
      <p:sp>
        <p:nvSpPr>
          <p:cNvPr id="39" name="Rectangle 38"/>
          <p:cNvSpPr/>
          <p:nvPr/>
        </p:nvSpPr>
        <p:spPr>
          <a:xfrm>
            <a:off x="-4" y="0"/>
            <a:ext cx="9144007" cy="809968"/>
          </a:xfrm>
          <a:prstGeom prst="rect">
            <a:avLst/>
          </a:prstGeom>
          <a:solidFill>
            <a:srgbClr val="142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itle 3"/>
          <p:cNvSpPr txBox="1">
            <a:spLocks/>
          </p:cNvSpPr>
          <p:nvPr/>
        </p:nvSpPr>
        <p:spPr>
          <a:xfrm>
            <a:off x="276225" y="104422"/>
            <a:ext cx="8591550" cy="600965"/>
          </a:xfrm>
          <a:prstGeom prst="rect">
            <a:avLst/>
          </a:prstGeom>
        </p:spPr>
        <p:txBody>
          <a:bodyPr>
            <a:normAutofit fontScale="90000"/>
          </a:bodyPr>
          <a:lstStyle>
            <a:lvl1pPr algn="l" defTabSz="914400" rtl="0" eaLnBrk="1" latinLnBrk="0" hangingPunct="1">
              <a:spcBef>
                <a:spcPts val="400"/>
              </a:spcBef>
              <a:spcAft>
                <a:spcPts val="600"/>
              </a:spcAft>
              <a:buNone/>
              <a:defRPr sz="3600" b="0" kern="1200" cap="none" spc="0" baseline="0">
                <a:solidFill>
                  <a:srgbClr val="14293B"/>
                </a:solidFill>
                <a:latin typeface="Arial" panose="020B0604020202020204" pitchFamily="34" charset="0"/>
                <a:ea typeface="+mj-ea"/>
                <a:cs typeface="Arial" panose="020B0604020202020204" pitchFamily="34" charset="0"/>
              </a:defRPr>
            </a:lvl1pPr>
          </a:lstStyle>
          <a:p>
            <a:r>
              <a:rPr lang="en-US" dirty="0">
                <a:solidFill>
                  <a:schemeClr val="bg1"/>
                </a:solidFill>
              </a:rPr>
              <a:t>Existing Building Code Layers of Protection </a:t>
            </a:r>
          </a:p>
        </p:txBody>
      </p:sp>
      <p:grpSp>
        <p:nvGrpSpPr>
          <p:cNvPr id="45" name="Group 44"/>
          <p:cNvGrpSpPr/>
          <p:nvPr/>
        </p:nvGrpSpPr>
        <p:grpSpPr>
          <a:xfrm>
            <a:off x="6099242" y="817572"/>
            <a:ext cx="2822070" cy="3319778"/>
            <a:chOff x="6099242" y="885668"/>
            <a:chExt cx="2822070" cy="3319778"/>
          </a:xfrm>
        </p:grpSpPr>
        <p:sp>
          <p:nvSpPr>
            <p:cNvPr id="17" name="TextBox 16"/>
            <p:cNvSpPr txBox="1"/>
            <p:nvPr/>
          </p:nvSpPr>
          <p:spPr>
            <a:xfrm>
              <a:off x="6784053" y="3743781"/>
              <a:ext cx="149592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50,000 ft</a:t>
              </a:r>
              <a:r>
                <a:rPr lang="en-US" sz="2400" baseline="30000" dirty="0">
                  <a:latin typeface="Arial" panose="020B0604020202020204" pitchFamily="34" charset="0"/>
                  <a:cs typeface="Arial" panose="020B0604020202020204" pitchFamily="34" charset="0"/>
                </a:rPr>
                <a:t>2</a:t>
              </a:r>
            </a:p>
          </p:txBody>
        </p:sp>
        <p:sp>
          <p:nvSpPr>
            <p:cNvPr id="31" name="TextBox 30"/>
            <p:cNvSpPr txBox="1"/>
            <p:nvPr/>
          </p:nvSpPr>
          <p:spPr>
            <a:xfrm>
              <a:off x="6651959" y="885668"/>
              <a:ext cx="14347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Type IIIA</a:t>
              </a:r>
            </a:p>
          </p:txBody>
        </p:sp>
        <p:pic>
          <p:nvPicPr>
            <p:cNvPr id="41" name="Picture 4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9242" y="1319848"/>
              <a:ext cx="2822070" cy="2498004"/>
            </a:xfrm>
            <a:prstGeom prst="rect">
              <a:avLst/>
            </a:prstGeom>
          </p:spPr>
        </p:pic>
      </p:grpSp>
      <p:grpSp>
        <p:nvGrpSpPr>
          <p:cNvPr id="44" name="Group 43"/>
          <p:cNvGrpSpPr/>
          <p:nvPr/>
        </p:nvGrpSpPr>
        <p:grpSpPr>
          <a:xfrm>
            <a:off x="3176080" y="817572"/>
            <a:ext cx="2821021" cy="3329317"/>
            <a:chOff x="3176080" y="885668"/>
            <a:chExt cx="2821021" cy="3329317"/>
          </a:xfrm>
        </p:grpSpPr>
        <p:sp>
          <p:nvSpPr>
            <p:cNvPr id="16" name="TextBox 15"/>
            <p:cNvSpPr txBox="1"/>
            <p:nvPr/>
          </p:nvSpPr>
          <p:spPr>
            <a:xfrm>
              <a:off x="3821246" y="3753320"/>
              <a:ext cx="149592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20,000 ft</a:t>
              </a:r>
              <a:r>
                <a:rPr lang="en-US" sz="2400" baseline="30000" dirty="0">
                  <a:latin typeface="Arial" panose="020B0604020202020204" pitchFamily="34" charset="0"/>
                  <a:cs typeface="Arial" panose="020B0604020202020204" pitchFamily="34" charset="0"/>
                </a:rPr>
                <a:t>2</a:t>
              </a:r>
            </a:p>
          </p:txBody>
        </p:sp>
        <p:sp>
          <p:nvSpPr>
            <p:cNvPr id="19" name="TextBox 18"/>
            <p:cNvSpPr txBox="1"/>
            <p:nvPr/>
          </p:nvSpPr>
          <p:spPr>
            <a:xfrm>
              <a:off x="4009701" y="885668"/>
              <a:ext cx="14347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Type VA</a:t>
              </a:r>
            </a:p>
          </p:txBody>
        </p:sp>
        <p:pic>
          <p:nvPicPr>
            <p:cNvPr id="42" name="Picture 4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76080" y="1308453"/>
              <a:ext cx="2821021" cy="2497076"/>
            </a:xfrm>
            <a:prstGeom prst="rect">
              <a:avLst/>
            </a:prstGeom>
          </p:spPr>
        </p:pic>
      </p:grpSp>
      <p:sp>
        <p:nvSpPr>
          <p:cNvPr id="46" name="TextBox 45"/>
          <p:cNvSpPr txBox="1"/>
          <p:nvPr/>
        </p:nvSpPr>
        <p:spPr>
          <a:xfrm>
            <a:off x="3107832" y="4045157"/>
            <a:ext cx="2957515" cy="461665"/>
          </a:xfrm>
          <a:prstGeom prst="rect">
            <a:avLst/>
          </a:prstGeom>
          <a:noFill/>
        </p:spPr>
        <p:txBody>
          <a:bodyPr wrap="square" rtlCol="0">
            <a:spAutoFit/>
          </a:bodyPr>
          <a:lstStyle/>
          <a:p>
            <a:pPr algn="ctr"/>
            <a:r>
              <a:rPr lang="en-US" sz="2400" dirty="0">
                <a:solidFill>
                  <a:srgbClr val="FF0000"/>
                </a:solidFill>
                <a:latin typeface="Arial" panose="020B0604020202020204" pitchFamily="34" charset="0"/>
                <a:cs typeface="Arial" panose="020B0604020202020204" pitchFamily="34" charset="0"/>
              </a:rPr>
              <a:t>2 Exits, Sprinklers</a:t>
            </a:r>
          </a:p>
        </p:txBody>
      </p:sp>
      <p:sp>
        <p:nvSpPr>
          <p:cNvPr id="47" name="TextBox 46"/>
          <p:cNvSpPr txBox="1"/>
          <p:nvPr/>
        </p:nvSpPr>
        <p:spPr>
          <a:xfrm>
            <a:off x="6048966" y="4043508"/>
            <a:ext cx="2910255" cy="830997"/>
          </a:xfrm>
          <a:prstGeom prst="rect">
            <a:avLst/>
          </a:prstGeom>
          <a:noFill/>
        </p:spPr>
        <p:txBody>
          <a:bodyPr wrap="square" rtlCol="0">
            <a:spAutoFit/>
          </a:bodyPr>
          <a:lstStyle/>
          <a:p>
            <a:pPr algn="ctr"/>
            <a:r>
              <a:rPr lang="en-US" sz="2400" dirty="0">
                <a:solidFill>
                  <a:srgbClr val="FF0000"/>
                </a:solidFill>
                <a:latin typeface="Arial" panose="020B0604020202020204" pitchFamily="34" charset="0"/>
                <a:cs typeface="Arial" panose="020B0604020202020204" pitchFamily="34" charset="0"/>
              </a:rPr>
              <a:t>3 Exits, Sprinklers, Alarms</a:t>
            </a:r>
          </a:p>
        </p:txBody>
      </p:sp>
      <p:sp>
        <p:nvSpPr>
          <p:cNvPr id="49" name="Rounded Rectangle 48"/>
          <p:cNvSpPr/>
          <p:nvPr/>
        </p:nvSpPr>
        <p:spPr>
          <a:xfrm>
            <a:off x="234668" y="4121274"/>
            <a:ext cx="8633107" cy="2621256"/>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600337" y="4507806"/>
            <a:ext cx="7943326"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As the size of the facility changes, the risks change.</a:t>
            </a:r>
          </a:p>
        </p:txBody>
      </p:sp>
      <p:sp>
        <p:nvSpPr>
          <p:cNvPr id="38" name="TextBox 37"/>
          <p:cNvSpPr txBox="1"/>
          <p:nvPr/>
        </p:nvSpPr>
        <p:spPr>
          <a:xfrm>
            <a:off x="600337" y="5298554"/>
            <a:ext cx="8584154"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Each additional layer of protection is added to mitigate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that increased risk.</a:t>
            </a:r>
          </a:p>
        </p:txBody>
      </p:sp>
      <p:sp>
        <p:nvSpPr>
          <p:cNvPr id="2" name="TextBox 1"/>
          <p:cNvSpPr txBox="1"/>
          <p:nvPr/>
        </p:nvSpPr>
        <p:spPr>
          <a:xfrm>
            <a:off x="1640758" y="2361362"/>
            <a:ext cx="6172200" cy="2123658"/>
          </a:xfrm>
          <a:prstGeom prst="rect">
            <a:avLst/>
          </a:prstGeom>
          <a:noFill/>
        </p:spPr>
        <p:txBody>
          <a:bodyPr wrap="square" rtlCol="0">
            <a:spAutoFit/>
          </a:bodyPr>
          <a:lstStyle/>
          <a:p>
            <a:pPr algn="ctr"/>
            <a:r>
              <a:rPr lang="en-US" sz="4400" b="1" dirty="0"/>
              <a:t>Let’s look at an example of how this concept works</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950785879"/>
      </p:ext>
    </p:extLst>
  </p:cSld>
  <p:clrMapOvr>
    <a:masterClrMapping/>
  </p:clrMapOvr>
  <mc:AlternateContent xmlns:mc="http://schemas.openxmlformats.org/markup-compatibility/2006" xmlns:p14="http://schemas.microsoft.com/office/powerpoint/2010/main">
    <mc:Choice Requires="p14">
      <p:transition spd="slow" p14:dur="2000" advTm="113447"/>
    </mc:Choice>
    <mc:Fallback xmlns="">
      <p:transition spd="slow" advTm="113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500"/>
                                        <p:tgtEl>
                                          <p:spTgt spid="4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6" fill="hold" display="0">
                  <p:stCondLst>
                    <p:cond delay="indefinite"/>
                  </p:stCondLst>
                  <p:endCondLst>
                    <p:cond evt="onStopAudio" delay="0">
                      <p:tgtEl>
                        <p:sldTgt/>
                      </p:tgtEl>
                    </p:cond>
                  </p:endCondLst>
                </p:cTn>
                <p:tgtEl>
                  <p:spTgt spid="5"/>
                </p:tgtEl>
              </p:cMediaNode>
            </p:audio>
          </p:childTnLst>
        </p:cTn>
      </p:par>
    </p:tnLst>
    <p:bldLst>
      <p:bldP spid="34" grpId="0"/>
      <p:bldP spid="46" grpId="0"/>
      <p:bldP spid="47" grpId="0"/>
      <p:bldP spid="49" grpId="0" animBg="1"/>
      <p:bldP spid="37" grpId="0"/>
      <p:bldP spid="38"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09968"/>
            <a:ext cx="9144000" cy="5802588"/>
          </a:xfrm>
          <a:prstGeom prst="rect">
            <a:avLst/>
          </a:prstGeom>
        </p:spPr>
      </p:pic>
      <p:pic>
        <p:nvPicPr>
          <p:cNvPr id="28" name="yellow case"/>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572000" y="2735528"/>
            <a:ext cx="2115011" cy="2758267"/>
          </a:xfrm>
          <a:prstGeom prst="rect">
            <a:avLst/>
          </a:prstGeom>
        </p:spPr>
      </p:pic>
      <p:sp>
        <p:nvSpPr>
          <p:cNvPr id="3" name="TextBox 2"/>
          <p:cNvSpPr txBox="1"/>
          <p:nvPr/>
        </p:nvSpPr>
        <p:spPr>
          <a:xfrm>
            <a:off x="1241942" y="6043683"/>
            <a:ext cx="1856471"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120 gallons</a:t>
            </a:r>
          </a:p>
        </p:txBody>
      </p:sp>
      <p:pic>
        <p:nvPicPr>
          <p:cNvPr id="6" name="sprinkler 1" descr="fire-sprinkler-illustration.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21423" y="915846"/>
            <a:ext cx="430306" cy="606175"/>
          </a:xfrm>
          <a:prstGeom prst="rect">
            <a:avLst/>
          </a:prstGeom>
        </p:spPr>
      </p:pic>
      <p:pic>
        <p:nvPicPr>
          <p:cNvPr id="7" name="sprinkler 2" descr="fire-sprinkler-illustration.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451818" y="1910997"/>
            <a:ext cx="430306" cy="606175"/>
          </a:xfrm>
          <a:prstGeom prst="rect">
            <a:avLst/>
          </a:prstGeom>
        </p:spPr>
      </p:pic>
      <p:pic>
        <p:nvPicPr>
          <p:cNvPr id="25" name="sprinkler 3" descr="fire-sprinkler-illustration.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120954" y="1910997"/>
            <a:ext cx="430306" cy="606175"/>
          </a:xfrm>
          <a:prstGeom prst="rect">
            <a:avLst/>
          </a:prstGeom>
        </p:spPr>
      </p:pic>
      <p:sp>
        <p:nvSpPr>
          <p:cNvPr id="12" name="bubble blue"/>
          <p:cNvSpPr/>
          <p:nvPr/>
        </p:nvSpPr>
        <p:spPr>
          <a:xfrm>
            <a:off x="1225253" y="964277"/>
            <a:ext cx="5597218" cy="1904414"/>
          </a:xfrm>
          <a:prstGeom prst="wedgeRoundRectCallout">
            <a:avLst>
              <a:gd name="adj1" fmla="val -70239"/>
              <a:gd name="adj2" fmla="val 1987"/>
              <a:gd name="adj3" fmla="val 16667"/>
            </a:avLst>
          </a:prstGeom>
          <a:solidFill>
            <a:srgbClr val="3C6889"/>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What fire safety features are associated with Class II combustible liquids?</a:t>
            </a:r>
          </a:p>
        </p:txBody>
      </p:sp>
      <p:pic>
        <p:nvPicPr>
          <p:cNvPr id="2" name="B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295667" y="4034712"/>
            <a:ext cx="895766" cy="1431868"/>
          </a:xfrm>
          <a:prstGeom prst="rect">
            <a:avLst/>
          </a:prstGeom>
        </p:spPr>
      </p:pic>
      <p:pic>
        <p:nvPicPr>
          <p:cNvPr id="5" name="B2"/>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637859" y="4256094"/>
            <a:ext cx="895766" cy="1431868"/>
          </a:xfrm>
          <a:prstGeom prst="rect">
            <a:avLst/>
          </a:prstGeom>
        </p:spPr>
      </p:pic>
      <p:pic>
        <p:nvPicPr>
          <p:cNvPr id="15" name="B6"/>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374941" y="4034712"/>
            <a:ext cx="895766" cy="1431868"/>
          </a:xfrm>
          <a:prstGeom prst="rect">
            <a:avLst/>
          </a:prstGeom>
        </p:spPr>
      </p:pic>
      <p:pic>
        <p:nvPicPr>
          <p:cNvPr id="14" name="B1"/>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965081" y="4465262"/>
            <a:ext cx="895766" cy="1431868"/>
          </a:xfrm>
          <a:prstGeom prst="rect">
            <a:avLst/>
          </a:prstGeom>
        </p:spPr>
      </p:pic>
      <p:pic>
        <p:nvPicPr>
          <p:cNvPr id="16" name="B5"/>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717133" y="4256094"/>
            <a:ext cx="895766" cy="1431868"/>
          </a:xfrm>
          <a:prstGeom prst="rect">
            <a:avLst/>
          </a:prstGeom>
        </p:spPr>
      </p:pic>
      <p:pic>
        <p:nvPicPr>
          <p:cNvPr id="17" name="B4"/>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044355" y="4465262"/>
            <a:ext cx="895766" cy="1431868"/>
          </a:xfrm>
          <a:prstGeom prst="rect">
            <a:avLst/>
          </a:prstGeom>
        </p:spPr>
      </p:pic>
      <p:grpSp>
        <p:nvGrpSpPr>
          <p:cNvPr id="9" name="Wall added"/>
          <p:cNvGrpSpPr/>
          <p:nvPr/>
        </p:nvGrpSpPr>
        <p:grpSpPr>
          <a:xfrm>
            <a:off x="5707700" y="777782"/>
            <a:ext cx="2055636" cy="5398352"/>
            <a:chOff x="4631375" y="777782"/>
            <a:chExt cx="2055636" cy="5398352"/>
          </a:xfrm>
        </p:grpSpPr>
        <p:sp>
          <p:nvSpPr>
            <p:cNvPr id="8" name="wall"/>
            <p:cNvSpPr/>
            <p:nvPr/>
          </p:nvSpPr>
          <p:spPr>
            <a:xfrm>
              <a:off x="5009211" y="809968"/>
              <a:ext cx="1677800" cy="5366166"/>
            </a:xfrm>
            <a:custGeom>
              <a:avLst/>
              <a:gdLst>
                <a:gd name="connsiteX0" fmla="*/ 0 w 1813260"/>
                <a:gd name="connsiteY0" fmla="*/ 0 h 5366166"/>
                <a:gd name="connsiteX1" fmla="*/ 1813260 w 1813260"/>
                <a:gd name="connsiteY1" fmla="*/ 0 h 5366166"/>
                <a:gd name="connsiteX2" fmla="*/ 1813260 w 1813260"/>
                <a:gd name="connsiteY2" fmla="*/ 5366166 h 5366166"/>
                <a:gd name="connsiteX3" fmla="*/ 0 w 1813260"/>
                <a:gd name="connsiteY3" fmla="*/ 5366166 h 5366166"/>
                <a:gd name="connsiteX4" fmla="*/ 0 w 1813260"/>
                <a:gd name="connsiteY4" fmla="*/ 0 h 5366166"/>
                <a:gd name="connsiteX0" fmla="*/ 0 w 1813260"/>
                <a:gd name="connsiteY0" fmla="*/ 0 h 5366166"/>
                <a:gd name="connsiteX1" fmla="*/ 1813260 w 1813260"/>
                <a:gd name="connsiteY1" fmla="*/ 0 h 5366166"/>
                <a:gd name="connsiteX2" fmla="*/ 1813260 w 1813260"/>
                <a:gd name="connsiteY2" fmla="*/ 3973784 h 5366166"/>
                <a:gd name="connsiteX3" fmla="*/ 0 w 1813260"/>
                <a:gd name="connsiteY3" fmla="*/ 5366166 h 5366166"/>
                <a:gd name="connsiteX4" fmla="*/ 0 w 1813260"/>
                <a:gd name="connsiteY4" fmla="*/ 0 h 5366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60" h="5366166">
                  <a:moveTo>
                    <a:pt x="0" y="0"/>
                  </a:moveTo>
                  <a:lnTo>
                    <a:pt x="1813260" y="0"/>
                  </a:lnTo>
                  <a:lnTo>
                    <a:pt x="1813260" y="3973784"/>
                  </a:lnTo>
                  <a:lnTo>
                    <a:pt x="0" y="5366166"/>
                  </a:lnTo>
                  <a:lnTo>
                    <a:pt x="0" y="0"/>
                  </a:lnTo>
                  <a:close/>
                </a:path>
              </a:pathLst>
            </a:custGeom>
            <a:solidFill>
              <a:srgbClr val="E0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ide wall"/>
            <p:cNvSpPr/>
            <p:nvPr/>
          </p:nvSpPr>
          <p:spPr>
            <a:xfrm>
              <a:off x="4631375" y="777782"/>
              <a:ext cx="377836" cy="5398352"/>
            </a:xfrm>
            <a:custGeom>
              <a:avLst/>
              <a:gdLst>
                <a:gd name="connsiteX0" fmla="*/ 0 w 377836"/>
                <a:gd name="connsiteY0" fmla="*/ 0 h 5398352"/>
                <a:gd name="connsiteX1" fmla="*/ 377836 w 377836"/>
                <a:gd name="connsiteY1" fmla="*/ 0 h 5398352"/>
                <a:gd name="connsiteX2" fmla="*/ 377836 w 377836"/>
                <a:gd name="connsiteY2" fmla="*/ 5398352 h 5398352"/>
                <a:gd name="connsiteX3" fmla="*/ 0 w 377836"/>
                <a:gd name="connsiteY3" fmla="*/ 5398352 h 5398352"/>
                <a:gd name="connsiteX4" fmla="*/ 0 w 377836"/>
                <a:gd name="connsiteY4" fmla="*/ 0 h 5398352"/>
                <a:gd name="connsiteX0" fmla="*/ 0 w 377836"/>
                <a:gd name="connsiteY0" fmla="*/ 0 h 5398352"/>
                <a:gd name="connsiteX1" fmla="*/ 377836 w 377836"/>
                <a:gd name="connsiteY1" fmla="*/ 0 h 5398352"/>
                <a:gd name="connsiteX2" fmla="*/ 377836 w 377836"/>
                <a:gd name="connsiteY2" fmla="*/ 5398352 h 5398352"/>
                <a:gd name="connsiteX3" fmla="*/ 0 w 377836"/>
                <a:gd name="connsiteY3" fmla="*/ 5315225 h 5398352"/>
                <a:gd name="connsiteX4" fmla="*/ 0 w 377836"/>
                <a:gd name="connsiteY4" fmla="*/ 0 h 539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36" h="5398352">
                  <a:moveTo>
                    <a:pt x="0" y="0"/>
                  </a:moveTo>
                  <a:lnTo>
                    <a:pt x="377836" y="0"/>
                  </a:lnTo>
                  <a:lnTo>
                    <a:pt x="377836" y="5398352"/>
                  </a:lnTo>
                  <a:lnTo>
                    <a:pt x="0" y="5315225"/>
                  </a:lnTo>
                  <a:lnTo>
                    <a:pt x="0" y="0"/>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ide wall pattern"/>
            <p:cNvSpPr/>
            <p:nvPr/>
          </p:nvSpPr>
          <p:spPr>
            <a:xfrm>
              <a:off x="4728567" y="777782"/>
              <a:ext cx="188918" cy="5379102"/>
            </a:xfrm>
            <a:custGeom>
              <a:avLst/>
              <a:gdLst>
                <a:gd name="connsiteX0" fmla="*/ 0 w 188918"/>
                <a:gd name="connsiteY0" fmla="*/ 0 h 5379102"/>
                <a:gd name="connsiteX1" fmla="*/ 188918 w 188918"/>
                <a:gd name="connsiteY1" fmla="*/ 0 h 5379102"/>
                <a:gd name="connsiteX2" fmla="*/ 188918 w 188918"/>
                <a:gd name="connsiteY2" fmla="*/ 5379102 h 5379102"/>
                <a:gd name="connsiteX3" fmla="*/ 0 w 188918"/>
                <a:gd name="connsiteY3" fmla="*/ 5379102 h 5379102"/>
                <a:gd name="connsiteX4" fmla="*/ 0 w 188918"/>
                <a:gd name="connsiteY4" fmla="*/ 0 h 5379102"/>
                <a:gd name="connsiteX0" fmla="*/ 0 w 188918"/>
                <a:gd name="connsiteY0" fmla="*/ 0 h 5379102"/>
                <a:gd name="connsiteX1" fmla="*/ 188918 w 188918"/>
                <a:gd name="connsiteY1" fmla="*/ 0 h 5379102"/>
                <a:gd name="connsiteX2" fmla="*/ 188918 w 188918"/>
                <a:gd name="connsiteY2" fmla="*/ 5379102 h 5379102"/>
                <a:gd name="connsiteX3" fmla="*/ 10390 w 188918"/>
                <a:gd name="connsiteY3" fmla="*/ 5347929 h 5379102"/>
                <a:gd name="connsiteX4" fmla="*/ 0 w 188918"/>
                <a:gd name="connsiteY4" fmla="*/ 0 h 537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18" h="5379102">
                  <a:moveTo>
                    <a:pt x="0" y="0"/>
                  </a:moveTo>
                  <a:lnTo>
                    <a:pt x="188918" y="0"/>
                  </a:lnTo>
                  <a:lnTo>
                    <a:pt x="188918" y="5379102"/>
                  </a:lnTo>
                  <a:lnTo>
                    <a:pt x="10390" y="5347929"/>
                  </a:lnTo>
                  <a:cubicBezTo>
                    <a:pt x="6927" y="3565286"/>
                    <a:pt x="3463" y="1782643"/>
                    <a:pt x="0" y="0"/>
                  </a:cubicBezTo>
                  <a:close/>
                </a:path>
              </a:pathLst>
            </a:cu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B9"/>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589446" y="4241458"/>
            <a:ext cx="895766" cy="1431868"/>
          </a:xfrm>
          <a:prstGeom prst="rect">
            <a:avLst/>
          </a:prstGeom>
        </p:spPr>
      </p:pic>
      <p:sp>
        <p:nvSpPr>
          <p:cNvPr id="19" name="TextBox 18"/>
          <p:cNvSpPr txBox="1"/>
          <p:nvPr/>
        </p:nvSpPr>
        <p:spPr>
          <a:xfrm>
            <a:off x="2384185" y="6054109"/>
            <a:ext cx="1856471"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240 gallons</a:t>
            </a:r>
          </a:p>
        </p:txBody>
      </p:sp>
      <p:pic>
        <p:nvPicPr>
          <p:cNvPr id="20" name="B8"/>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834773" y="4267337"/>
            <a:ext cx="895766" cy="1431868"/>
          </a:xfrm>
          <a:prstGeom prst="rect">
            <a:avLst/>
          </a:prstGeom>
        </p:spPr>
      </p:pic>
      <p:pic>
        <p:nvPicPr>
          <p:cNvPr id="21" name="B7"/>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085709" y="4488719"/>
            <a:ext cx="895766" cy="1431868"/>
          </a:xfrm>
          <a:prstGeom prst="rect">
            <a:avLst/>
          </a:prstGeom>
        </p:spPr>
      </p:pic>
      <p:pic>
        <p:nvPicPr>
          <p:cNvPr id="22" name="B12"/>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668720" y="4241458"/>
            <a:ext cx="895766" cy="1431868"/>
          </a:xfrm>
          <a:prstGeom prst="rect">
            <a:avLst/>
          </a:prstGeom>
        </p:spPr>
      </p:pic>
      <p:pic>
        <p:nvPicPr>
          <p:cNvPr id="23" name="B11"/>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010912" y="4462840"/>
            <a:ext cx="895766" cy="1431868"/>
          </a:xfrm>
          <a:prstGeom prst="rect">
            <a:avLst/>
          </a:prstGeom>
        </p:spPr>
      </p:pic>
      <p:pic>
        <p:nvPicPr>
          <p:cNvPr id="24" name="B10"/>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338134" y="4672008"/>
            <a:ext cx="895766" cy="1431868"/>
          </a:xfrm>
          <a:prstGeom prst="rect">
            <a:avLst/>
          </a:prstGeom>
        </p:spPr>
      </p:pic>
      <p:pic>
        <p:nvPicPr>
          <p:cNvPr id="29" name="B15"/>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857310" y="4241458"/>
            <a:ext cx="895766" cy="1431868"/>
          </a:xfrm>
          <a:prstGeom prst="rect">
            <a:avLst/>
          </a:prstGeom>
        </p:spPr>
      </p:pic>
      <p:sp>
        <p:nvSpPr>
          <p:cNvPr id="30" name="TextBox 29"/>
          <p:cNvSpPr txBox="1"/>
          <p:nvPr/>
        </p:nvSpPr>
        <p:spPr>
          <a:xfrm>
            <a:off x="3520782" y="6054744"/>
            <a:ext cx="1856471"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480 gallons</a:t>
            </a:r>
          </a:p>
        </p:txBody>
      </p:sp>
      <p:pic>
        <p:nvPicPr>
          <p:cNvPr id="31" name="B14"/>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199502" y="4449961"/>
            <a:ext cx="895766" cy="1431868"/>
          </a:xfrm>
          <a:prstGeom prst="rect">
            <a:avLst/>
          </a:prstGeom>
        </p:spPr>
      </p:pic>
      <p:pic>
        <p:nvPicPr>
          <p:cNvPr id="32" name="B1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526724" y="4659129"/>
            <a:ext cx="895766" cy="1431868"/>
          </a:xfrm>
          <a:prstGeom prst="rect">
            <a:avLst/>
          </a:prstGeom>
        </p:spPr>
      </p:pic>
      <p:pic>
        <p:nvPicPr>
          <p:cNvPr id="35" name="B16"/>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647385" y="4672008"/>
            <a:ext cx="895766" cy="1431868"/>
          </a:xfrm>
          <a:prstGeom prst="rect">
            <a:avLst/>
          </a:prstGeom>
        </p:spPr>
      </p:pic>
      <p:sp>
        <p:nvSpPr>
          <p:cNvPr id="37" name="capiton bubble" hidden="1"/>
          <p:cNvSpPr/>
          <p:nvPr/>
        </p:nvSpPr>
        <p:spPr>
          <a:xfrm>
            <a:off x="3429534" y="1085080"/>
            <a:ext cx="5591435" cy="3091652"/>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hidden="1"/>
          <p:cNvSpPr txBox="1"/>
          <p:nvPr/>
        </p:nvSpPr>
        <p:spPr>
          <a:xfrm>
            <a:off x="3746614" y="1358853"/>
            <a:ext cx="5077962"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Separate fire compartments, called controlled areas, can be built to gain another increase.</a:t>
            </a:r>
          </a:p>
        </p:txBody>
      </p:sp>
      <p:sp>
        <p:nvSpPr>
          <p:cNvPr id="39" name="TextBox 38" hidden="1"/>
          <p:cNvSpPr txBox="1"/>
          <p:nvPr/>
        </p:nvSpPr>
        <p:spPr>
          <a:xfrm>
            <a:off x="3746614" y="2673592"/>
            <a:ext cx="5077962"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Beyond 1920 gallons the code would require the building to be a Group H occupancy.</a:t>
            </a:r>
          </a:p>
        </p:txBody>
      </p:sp>
      <p:sp>
        <p:nvSpPr>
          <p:cNvPr id="10" name="Rectangle 9"/>
          <p:cNvSpPr/>
          <p:nvPr/>
        </p:nvSpPr>
        <p:spPr>
          <a:xfrm>
            <a:off x="-669" y="-10656"/>
            <a:ext cx="9144007" cy="809968"/>
          </a:xfrm>
          <a:prstGeom prst="rect">
            <a:avLst/>
          </a:prstGeom>
          <a:solidFill>
            <a:srgbClr val="142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3"/>
          <p:cNvSpPr txBox="1">
            <a:spLocks/>
          </p:cNvSpPr>
          <p:nvPr/>
        </p:nvSpPr>
        <p:spPr>
          <a:xfrm>
            <a:off x="276225" y="152547"/>
            <a:ext cx="8591550" cy="600965"/>
          </a:xfrm>
          <a:prstGeom prst="rect">
            <a:avLst/>
          </a:prstGeom>
        </p:spPr>
        <p:txBody>
          <a:bodyPr>
            <a:normAutofit fontScale="82500" lnSpcReduction="10000"/>
          </a:bodyPr>
          <a:lstStyle>
            <a:lvl1pPr algn="l" defTabSz="914400" rtl="0" eaLnBrk="1" latinLnBrk="0" hangingPunct="1">
              <a:spcBef>
                <a:spcPts val="400"/>
              </a:spcBef>
              <a:spcAft>
                <a:spcPts val="600"/>
              </a:spcAft>
              <a:buNone/>
              <a:defRPr sz="3600" b="0" kern="1200" cap="none" spc="0" baseline="0">
                <a:solidFill>
                  <a:srgbClr val="14293B"/>
                </a:solidFill>
                <a:latin typeface="Arial" panose="020B0604020202020204" pitchFamily="34" charset="0"/>
                <a:ea typeface="+mj-ea"/>
                <a:cs typeface="Arial" panose="020B0604020202020204" pitchFamily="34" charset="0"/>
              </a:defRPr>
            </a:lvl1pPr>
          </a:lstStyle>
          <a:p>
            <a:r>
              <a:rPr lang="en-US" dirty="0">
                <a:solidFill>
                  <a:schemeClr val="bg1"/>
                </a:solidFill>
              </a:rPr>
              <a:t>Layers of Protection in the International Fire Code</a:t>
            </a:r>
          </a:p>
        </p:txBody>
      </p:sp>
      <p:sp>
        <p:nvSpPr>
          <p:cNvPr id="40" name="TextBox 39"/>
          <p:cNvSpPr txBox="1"/>
          <p:nvPr/>
        </p:nvSpPr>
        <p:spPr>
          <a:xfrm>
            <a:off x="4996181" y="6065318"/>
            <a:ext cx="2555079"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1920 gallons</a:t>
            </a:r>
          </a:p>
        </p:txBody>
      </p:sp>
      <p:pic>
        <p:nvPicPr>
          <p:cNvPr id="26" name="Audio 2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814971995"/>
      </p:ext>
    </p:extLst>
  </p:cSld>
  <p:clrMapOvr>
    <a:masterClrMapping/>
  </p:clrMapOvr>
  <mc:AlternateContent xmlns:mc="http://schemas.openxmlformats.org/markup-compatibility/2006" xmlns:p14="http://schemas.microsoft.com/office/powerpoint/2010/main">
    <mc:Choice Requires="p14">
      <p:transition spd="slow" p14:dur="2000" advTm="86537"/>
    </mc:Choice>
    <mc:Fallback xmlns="">
      <p:transition spd="slow" advTm="86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par>
                                <p:cTn id="7" presetID="10"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par>
                                <p:cTn id="10" presetID="10"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94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1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par>
                                <p:cTn id="47" presetID="10"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par>
                                <p:cTn id="64" presetID="10" presetClass="entr" presetSubtype="0"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par>
                                <p:cTn id="67" presetID="10" presetClass="entr" presetSubtype="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par>
                                <p:cTn id="73" presetID="10" presetClass="entr" presetSubtype="0" fill="hold"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par>
                                <p:cTn id="76" presetID="10" presetClass="entr" presetSubtype="0" fill="hold"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par>
                                <p:cTn id="79" presetID="10" presetClass="entr" presetSubtype="0"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par>
                                <p:cTn id="82" presetID="10" presetClass="entr" presetSubtype="0" fill="hold"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par>
                                <p:cTn id="85" presetID="10" presetClass="entr" presetSubtype="0" fill="hold" nodeType="with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500"/>
                                        <p:tgtEl>
                                          <p:spTgt spid="3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fade">
                                      <p:cBhvr>
                                        <p:cTn id="90" dur="500"/>
                                        <p:tgtEl>
                                          <p:spTgt spid="4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500"/>
                                        <p:tgtEl>
                                          <p:spTgt spid="3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fade">
                                      <p:cBhvr>
                                        <p:cTn id="98" dur="500"/>
                                        <p:tgtEl>
                                          <p:spTgt spid="38"/>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9"/>
                                        </p:tgtEl>
                                        <p:attrNameLst>
                                          <p:attrName>style.visibility</p:attrName>
                                        </p:attrNameLst>
                                      </p:cBhvr>
                                      <p:to>
                                        <p:strVal val="visible"/>
                                      </p:to>
                                    </p:set>
                                    <p:animEffect transition="in" filter="fade">
                                      <p:cBhvr>
                                        <p:cTn id="10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4" fill="hold" display="0">
                  <p:stCondLst>
                    <p:cond delay="indefinite"/>
                  </p:stCondLst>
                  <p:endCondLst>
                    <p:cond evt="onStopAudio" delay="0">
                      <p:tgtEl>
                        <p:sldTgt/>
                      </p:tgtEl>
                    </p:cond>
                  </p:endCondLst>
                </p:cTn>
                <p:tgtEl>
                  <p:spTgt spid="26"/>
                </p:tgtEl>
              </p:cMediaNode>
            </p:audio>
          </p:childTnLst>
        </p:cTn>
      </p:par>
    </p:tnLst>
    <p:bldLst>
      <p:bldP spid="3" grpId="0"/>
      <p:bldP spid="12" grpId="0" animBg="1"/>
      <p:bldP spid="19" grpId="0"/>
      <p:bldP spid="30" grpId="0"/>
      <p:bldP spid="37" grpId="0" animBg="1"/>
      <p:bldP spid="38" grpId="0"/>
      <p:bldP spid="39"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10916"/>
          <a:stretch/>
        </p:blipFill>
        <p:spPr>
          <a:xfrm>
            <a:off x="0" y="0"/>
            <a:ext cx="9144000" cy="6619741"/>
          </a:xfrm>
          <a:prstGeom prst="rect">
            <a:avLst/>
          </a:prstGeom>
        </p:spPr>
      </p:pic>
      <p:grpSp>
        <p:nvGrpSpPr>
          <p:cNvPr id="7" name="Group 6"/>
          <p:cNvGrpSpPr/>
          <p:nvPr/>
        </p:nvGrpSpPr>
        <p:grpSpPr>
          <a:xfrm>
            <a:off x="2384027" y="440380"/>
            <a:ext cx="6167543" cy="2457368"/>
            <a:chOff x="2821911" y="440380"/>
            <a:chExt cx="6167543" cy="2457368"/>
          </a:xfrm>
        </p:grpSpPr>
        <p:sp>
          <p:nvSpPr>
            <p:cNvPr id="5" name="Rounded Rectangle 4"/>
            <p:cNvSpPr/>
            <p:nvPr/>
          </p:nvSpPr>
          <p:spPr>
            <a:xfrm>
              <a:off x="2821911" y="440380"/>
              <a:ext cx="6167543" cy="2457368"/>
            </a:xfrm>
            <a:prstGeom prst="roundRect">
              <a:avLst>
                <a:gd name="adj" fmla="val 13029"/>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168204" y="846516"/>
              <a:ext cx="5457969" cy="156966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LOPA analysis should always be based upon a specific desired outcome.</a:t>
              </a:r>
            </a:p>
          </p:txBody>
        </p:sp>
      </p:grpSp>
      <p:grpSp>
        <p:nvGrpSpPr>
          <p:cNvPr id="8" name="Group 7"/>
          <p:cNvGrpSpPr/>
          <p:nvPr/>
        </p:nvGrpSpPr>
        <p:grpSpPr>
          <a:xfrm>
            <a:off x="2384027" y="3647878"/>
            <a:ext cx="6167543" cy="2457368"/>
            <a:chOff x="2821911" y="3042569"/>
            <a:chExt cx="6167543" cy="2457368"/>
          </a:xfrm>
        </p:grpSpPr>
        <p:sp>
          <p:nvSpPr>
            <p:cNvPr id="6" name="Rounded Rectangle 5"/>
            <p:cNvSpPr/>
            <p:nvPr/>
          </p:nvSpPr>
          <p:spPr>
            <a:xfrm>
              <a:off x="2821911" y="3042569"/>
              <a:ext cx="6167543" cy="2457368"/>
            </a:xfrm>
            <a:prstGeom prst="roundRect">
              <a:avLst>
                <a:gd name="adj" fmla="val 13029"/>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168203" y="3222875"/>
              <a:ext cx="5457969" cy="206210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LOPA considers the effect of each layer and the combined value of the overall protection scheme.</a:t>
              </a:r>
            </a:p>
          </p:txBody>
        </p:sp>
      </p:gr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039445383"/>
      </p:ext>
    </p:extLst>
  </p:cSld>
  <p:clrMapOvr>
    <a:masterClrMapping/>
  </p:clrMapOvr>
  <mc:AlternateContent xmlns:mc="http://schemas.openxmlformats.org/markup-compatibility/2006" xmlns:p14="http://schemas.microsoft.com/office/powerpoint/2010/main">
    <mc:Choice Requires="p14">
      <p:transition spd="slow" p14:dur="2000" advTm="39976"/>
    </mc:Choice>
    <mc:Fallback xmlns="">
      <p:transition spd="slow" advTm="39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 y="-3147"/>
            <a:ext cx="1699683" cy="6870700"/>
          </a:xfrm>
          <a:prstGeom prst="rect">
            <a:avLst/>
          </a:prstGeom>
          <a:solidFill>
            <a:srgbClr val="1F994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pic>
        <p:nvPicPr>
          <p:cNvPr id="8" name="Picture 7"/>
          <p:cNvPicPr>
            <a:picLocks noChangeAspect="1"/>
          </p:cNvPicPr>
          <p:nvPr/>
        </p:nvPicPr>
        <p:blipFill rotWithShape="1">
          <a:blip r:embed="rId6" cstate="screen">
            <a:alphaModFix amt="50000"/>
            <a:extLst>
              <a:ext uri="{28A0092B-C50C-407E-A947-70E740481C1C}">
                <a14:useLocalDpi xmlns:a14="http://schemas.microsoft.com/office/drawing/2010/main"/>
              </a:ext>
            </a:extLst>
          </a:blip>
          <a:srcRect/>
          <a:stretch/>
        </p:blipFill>
        <p:spPr>
          <a:xfrm>
            <a:off x="-68" y="724304"/>
            <a:ext cx="1699684" cy="6224144"/>
          </a:xfrm>
          <a:prstGeom prst="rect">
            <a:avLst/>
          </a:prstGeom>
        </p:spPr>
      </p:pic>
      <p:sp>
        <p:nvSpPr>
          <p:cNvPr id="2" name="Title 1"/>
          <p:cNvSpPr>
            <a:spLocks noGrp="1"/>
          </p:cNvSpPr>
          <p:nvPr>
            <p:ph type="title"/>
          </p:nvPr>
        </p:nvSpPr>
        <p:spPr>
          <a:xfrm rot="5400000">
            <a:off x="-2502010" y="3276694"/>
            <a:ext cx="7474498" cy="921108"/>
          </a:xfrm>
        </p:spPr>
        <p:txBody>
          <a:bodyPr>
            <a:noAutofit/>
          </a:bodyPr>
          <a:lstStyle/>
          <a:p>
            <a:r>
              <a:rPr lang="en-US" sz="5500" b="1" dirty="0">
                <a:solidFill>
                  <a:schemeClr val="bg1"/>
                </a:solidFill>
              </a:rPr>
              <a:t>OVERVIEW</a:t>
            </a:r>
          </a:p>
        </p:txBody>
      </p:sp>
      <p:sp>
        <p:nvSpPr>
          <p:cNvPr id="3" name="TextBox 2"/>
          <p:cNvSpPr txBox="1"/>
          <p:nvPr/>
        </p:nvSpPr>
        <p:spPr>
          <a:xfrm>
            <a:off x="1854201" y="534092"/>
            <a:ext cx="6883399" cy="830997"/>
          </a:xfrm>
          <a:prstGeom prst="rect">
            <a:avLst/>
          </a:prstGeom>
          <a:noFill/>
        </p:spPr>
        <p:txBody>
          <a:bodyPr wrap="square" rtlCol="0">
            <a:spAutoFit/>
          </a:bodyPr>
          <a:lstStyle/>
          <a:p>
            <a:r>
              <a:rPr lang="en-US" sz="2400" dirty="0">
                <a:solidFill>
                  <a:srgbClr val="1C1C1C"/>
                </a:solidFill>
                <a:latin typeface="Arial" panose="020B0604020202020204" pitchFamily="34" charset="0"/>
                <a:cs typeface="Arial" panose="020B0604020202020204" pitchFamily="34" charset="0"/>
              </a:rPr>
              <a:t>This course discusses the basic concepts of fire safety assessment and evaluation of buildings.</a:t>
            </a:r>
          </a:p>
        </p:txBody>
      </p:sp>
      <p:sp>
        <p:nvSpPr>
          <p:cNvPr id="4" name="TextBox 3"/>
          <p:cNvSpPr txBox="1"/>
          <p:nvPr/>
        </p:nvSpPr>
        <p:spPr>
          <a:xfrm>
            <a:off x="1854201" y="1948649"/>
            <a:ext cx="6954519" cy="1328569"/>
          </a:xfrm>
          <a:prstGeom prst="rect">
            <a:avLst/>
          </a:prstGeom>
          <a:noFill/>
        </p:spPr>
        <p:txBody>
          <a:bodyPr wrap="square" rtlCol="0">
            <a:spAutoFit/>
          </a:bodyPr>
          <a:lstStyle/>
          <a:p>
            <a:pPr>
              <a:spcBef>
                <a:spcPts val="500"/>
              </a:spcBef>
            </a:pPr>
            <a:r>
              <a:rPr lang="en-US" sz="2400" b="1" dirty="0">
                <a:solidFill>
                  <a:srgbClr val="1C1C1C"/>
                </a:solidFill>
                <a:latin typeface="Arial" panose="020B0604020202020204" pitchFamily="34" charset="0"/>
                <a:cs typeface="Arial" panose="020B0604020202020204" pitchFamily="34" charset="0"/>
              </a:rPr>
              <a:t>Evaluation and Considerations</a:t>
            </a:r>
          </a:p>
          <a:p>
            <a:pPr marL="800100" lvl="1" indent="-342900">
              <a:spcBef>
                <a:spcPts val="500"/>
              </a:spcBef>
              <a:buSzPct val="200000"/>
              <a:buBlip>
                <a:blip r:embed="rId7"/>
              </a:buBlip>
            </a:pPr>
            <a:r>
              <a:rPr lang="en-US" sz="2400" dirty="0">
                <a:solidFill>
                  <a:srgbClr val="1C1C1C"/>
                </a:solidFill>
                <a:latin typeface="Arial" panose="020B0604020202020204" pitchFamily="34" charset="0"/>
                <a:cs typeface="Arial" panose="020B0604020202020204" pitchFamily="34" charset="0"/>
              </a:rPr>
              <a:t>Layers of Fire Protection Analysis (LOPA)</a:t>
            </a:r>
          </a:p>
          <a:p>
            <a:pPr marL="800100" lvl="1" indent="-342900">
              <a:spcBef>
                <a:spcPts val="500"/>
              </a:spcBef>
              <a:buSzPct val="200000"/>
              <a:buBlip>
                <a:blip r:embed="rId7"/>
              </a:buBlip>
            </a:pPr>
            <a:r>
              <a:rPr lang="en-US" sz="2400" dirty="0">
                <a:solidFill>
                  <a:srgbClr val="1C1C1C"/>
                </a:solidFill>
                <a:latin typeface="Arial" panose="020B0604020202020204" pitchFamily="34" charset="0"/>
                <a:cs typeface="Arial" panose="020B0604020202020204" pitchFamily="34" charset="0"/>
              </a:rPr>
              <a:t>Fire Risk Indexing</a:t>
            </a:r>
          </a:p>
        </p:txBody>
      </p:sp>
      <p:sp>
        <p:nvSpPr>
          <p:cNvPr id="6" name="TextBox 5"/>
          <p:cNvSpPr txBox="1"/>
          <p:nvPr/>
        </p:nvSpPr>
        <p:spPr>
          <a:xfrm>
            <a:off x="1854200" y="3548345"/>
            <a:ext cx="6698129" cy="1328569"/>
          </a:xfrm>
          <a:prstGeom prst="rect">
            <a:avLst/>
          </a:prstGeom>
          <a:noFill/>
        </p:spPr>
        <p:txBody>
          <a:bodyPr wrap="square" rtlCol="0">
            <a:spAutoFit/>
          </a:bodyPr>
          <a:lstStyle/>
          <a:p>
            <a:pPr>
              <a:spcBef>
                <a:spcPts val="500"/>
              </a:spcBef>
            </a:pPr>
            <a:r>
              <a:rPr lang="en-US" sz="2400" b="1" dirty="0">
                <a:solidFill>
                  <a:srgbClr val="1C1C1C"/>
                </a:solidFill>
                <a:latin typeface="Arial" panose="020B0604020202020204" pitchFamily="34" charset="0"/>
                <a:cs typeface="Arial" panose="020B0604020202020204" pitchFamily="34" charset="0"/>
              </a:rPr>
              <a:t>Assessment Methodologies</a:t>
            </a:r>
          </a:p>
          <a:p>
            <a:pPr marL="800100" lvl="1" indent="-342900">
              <a:spcBef>
                <a:spcPts val="500"/>
              </a:spcBef>
              <a:buSzPct val="200000"/>
              <a:buBlip>
                <a:blip r:embed="rId7"/>
              </a:buBlip>
            </a:pPr>
            <a:r>
              <a:rPr lang="en-US" sz="2400" dirty="0">
                <a:solidFill>
                  <a:srgbClr val="1C1C1C"/>
                </a:solidFill>
                <a:latin typeface="Arial" panose="020B0604020202020204" pitchFamily="34" charset="0"/>
                <a:cs typeface="Arial" panose="020B0604020202020204" pitchFamily="34" charset="0"/>
              </a:rPr>
              <a:t>International Existing Building Code</a:t>
            </a:r>
          </a:p>
          <a:p>
            <a:pPr marL="800100" lvl="1" indent="-342900">
              <a:spcBef>
                <a:spcPts val="500"/>
              </a:spcBef>
              <a:buSzPct val="200000"/>
              <a:buBlip>
                <a:blip r:embed="rId7"/>
              </a:buBlip>
            </a:pPr>
            <a:r>
              <a:rPr lang="en-US" sz="2400" dirty="0">
                <a:solidFill>
                  <a:srgbClr val="1C1C1C"/>
                </a:solidFill>
                <a:latin typeface="Arial" panose="020B0604020202020204" pitchFamily="34" charset="0"/>
                <a:cs typeface="Arial" panose="020B0604020202020204" pitchFamily="34" charset="0"/>
              </a:rPr>
              <a:t>NFPA 101A</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894560646"/>
      </p:ext>
    </p:extLst>
  </p:cSld>
  <p:clrMapOvr>
    <a:masterClrMapping/>
  </p:clrMapOvr>
  <mc:AlternateContent xmlns:mc="http://schemas.openxmlformats.org/markup-compatibility/2006" xmlns:p14="http://schemas.microsoft.com/office/powerpoint/2010/main">
    <mc:Choice Requires="p14">
      <p:transition spd="slow" p14:dur="2000" advTm="45113"/>
    </mc:Choice>
    <mc:Fallback xmlns="">
      <p:transition spd="slow" advTm="45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4"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7272" y="1599881"/>
            <a:ext cx="4494728" cy="3731890"/>
            <a:chOff x="702092" y="3352800"/>
            <a:chExt cx="3520940" cy="2923374"/>
          </a:xfrm>
        </p:grpSpPr>
        <p:pic>
          <p:nvPicPr>
            <p:cNvPr id="3" name="Picture 2" descr="NFPA 101A: Guide on Alternative Approaches to Life Safety, 2013 Editi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260" r="11129"/>
            <a:stretch/>
          </p:blipFill>
          <p:spPr bwMode="auto">
            <a:xfrm>
              <a:off x="1617557" y="4366500"/>
              <a:ext cx="1463040" cy="190967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702092" y="3352800"/>
              <a:ext cx="3520940" cy="940276"/>
            </a:xfrm>
            <a:prstGeom prst="rect">
              <a:avLst/>
            </a:prstGeom>
            <a:noFill/>
          </p:spPr>
          <p:txBody>
            <a:bodyPr wrap="square" rtlCol="0">
              <a:spAutoFit/>
            </a:bodyPr>
            <a:lstStyle/>
            <a:p>
              <a:pPr marL="4763" lvl="1" algn="ctr"/>
              <a:r>
                <a:rPr lang="en-US" sz="2400" b="1" dirty="0">
                  <a:latin typeface="Arial" panose="020B0604020202020204" pitchFamily="34" charset="0"/>
                  <a:cs typeface="Arial" panose="020B0604020202020204" pitchFamily="34" charset="0"/>
                </a:rPr>
                <a:t>NFPA 101A</a:t>
              </a:r>
            </a:p>
            <a:p>
              <a:pPr marL="0" lvl="2" algn="ctr"/>
              <a:r>
                <a:rPr lang="en-US" sz="2400" i="1" dirty="0">
                  <a:latin typeface="Arial" panose="020B0604020202020204" pitchFamily="34" charset="0"/>
                  <a:cs typeface="Arial" panose="020B0604020202020204" pitchFamily="34" charset="0"/>
                </a:rPr>
                <a:t>Guide on Alternative Approaches to Life Safety</a:t>
              </a:r>
            </a:p>
          </p:txBody>
        </p:sp>
      </p:grpSp>
      <p:sp>
        <p:nvSpPr>
          <p:cNvPr id="6" name="TextBox 5"/>
          <p:cNvSpPr txBox="1"/>
          <p:nvPr/>
        </p:nvSpPr>
        <p:spPr>
          <a:xfrm>
            <a:off x="4687910" y="1622739"/>
            <a:ext cx="4365938" cy="1200329"/>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International Existing Building Code</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Performance</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Compliance Methods</a:t>
            </a:r>
          </a:p>
        </p:txBody>
      </p:sp>
      <p:sp>
        <p:nvSpPr>
          <p:cNvPr id="9" name="Isosceles Triangle 2"/>
          <p:cNvSpPr/>
          <p:nvPr/>
        </p:nvSpPr>
        <p:spPr>
          <a:xfrm rot="10800000">
            <a:off x="0" y="0"/>
            <a:ext cx="9144000" cy="162763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3C68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p:txBody>
          <a:bodyPr>
            <a:normAutofit fontScale="90000"/>
          </a:bodyPr>
          <a:lstStyle/>
          <a:p>
            <a:r>
              <a:rPr lang="en-US" dirty="0">
                <a:solidFill>
                  <a:schemeClr val="bg1"/>
                </a:solidFill>
              </a:rPr>
              <a:t>Layers of Protection in Codes &amp; Standards</a:t>
            </a:r>
          </a:p>
        </p:txBody>
      </p:sp>
      <p:sp>
        <p:nvSpPr>
          <p:cNvPr id="11" name="Rounded Rectangle 10"/>
          <p:cNvSpPr/>
          <p:nvPr/>
        </p:nvSpPr>
        <p:spPr>
          <a:xfrm>
            <a:off x="462127" y="5392107"/>
            <a:ext cx="3471697" cy="1059504"/>
          </a:xfrm>
          <a:prstGeom prst="roundRect">
            <a:avLst/>
          </a:prstGeom>
          <a:solidFill>
            <a:srgbClr val="1F9946"/>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Fire Risk Indexing </a:t>
            </a:r>
          </a:p>
        </p:txBody>
      </p:sp>
      <p:sp>
        <p:nvSpPr>
          <p:cNvPr id="17" name="Rounded Rectangle 16"/>
          <p:cNvSpPr/>
          <p:nvPr/>
        </p:nvSpPr>
        <p:spPr>
          <a:xfrm>
            <a:off x="5216889" y="5392107"/>
            <a:ext cx="3471697" cy="1059504"/>
          </a:xfrm>
          <a:prstGeom prst="roundRect">
            <a:avLst/>
          </a:prstGeom>
          <a:solidFill>
            <a:srgbClr val="1F9946"/>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Fire Risk Analysis </a:t>
            </a:r>
          </a:p>
        </p:txBody>
      </p:sp>
      <p:pic>
        <p:nvPicPr>
          <p:cNvPr id="1026" name="Picture 2" descr="2015 International Existing Building Code® (Cover Image)"/>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r="23265"/>
          <a:stretch/>
        </p:blipFill>
        <p:spPr bwMode="auto">
          <a:xfrm>
            <a:off x="5959027" y="2893939"/>
            <a:ext cx="1823704" cy="237663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6993572"/>
      </p:ext>
    </p:extLst>
  </p:cSld>
  <p:clrMapOvr>
    <a:masterClrMapping/>
  </p:clrMapOvr>
  <mc:AlternateContent xmlns:mc="http://schemas.openxmlformats.org/markup-compatibility/2006" xmlns:p14="http://schemas.microsoft.com/office/powerpoint/2010/main">
    <mc:Choice Requires="p14">
      <p:transition spd="slow" p14:dur="2000" advTm="45261"/>
    </mc:Choice>
    <mc:Fallback xmlns="">
      <p:transition spd="slow" advTm="45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2719" y="1129786"/>
            <a:ext cx="859155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Fire Risk Indexing simplifies the LOPA concept by assigning values to different safety layers.</a:t>
            </a:r>
          </a:p>
        </p:txBody>
      </p:sp>
      <p:sp>
        <p:nvSpPr>
          <p:cNvPr id="14" name="TextBox 13"/>
          <p:cNvSpPr txBox="1"/>
          <p:nvPr/>
        </p:nvSpPr>
        <p:spPr>
          <a:xfrm>
            <a:off x="322719" y="2194566"/>
            <a:ext cx="8591550"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 building is assessed in accordance with the particular indexing model, and the aggregate values of the protection layers are used to determine whether the building meets a predetermined level of safety.</a:t>
            </a:r>
          </a:p>
        </p:txBody>
      </p:sp>
      <p:sp>
        <p:nvSpPr>
          <p:cNvPr id="25" name="TextBox 24"/>
          <p:cNvSpPr txBox="1"/>
          <p:nvPr/>
        </p:nvSpPr>
        <p:spPr>
          <a:xfrm>
            <a:off x="494675" y="1050050"/>
            <a:ext cx="8343119"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Component scores are entered into a worksheet.</a:t>
            </a:r>
          </a:p>
        </p:txBody>
      </p:sp>
      <p:sp>
        <p:nvSpPr>
          <p:cNvPr id="26" name="TextBox 25"/>
          <p:cNvSpPr txBox="1"/>
          <p:nvPr/>
        </p:nvSpPr>
        <p:spPr>
          <a:xfrm>
            <a:off x="494675" y="1609023"/>
            <a:ext cx="8343119"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building’s level of fire safety is established by the final score.</a:t>
            </a:r>
          </a:p>
        </p:txBody>
      </p:sp>
      <p:sp>
        <p:nvSpPr>
          <p:cNvPr id="27" name="TextBox 26"/>
          <p:cNvSpPr txBox="1"/>
          <p:nvPr/>
        </p:nvSpPr>
        <p:spPr>
          <a:xfrm>
            <a:off x="494675" y="2467923"/>
            <a:ext cx="8343119"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Fire risk indexing ranking provides the ability to develop a relative fire risk where we can compare different buildings, and it is repeatable.</a:t>
            </a:r>
          </a:p>
        </p:txBody>
      </p:sp>
      <p:sp>
        <p:nvSpPr>
          <p:cNvPr id="28" name="Rectangle 27"/>
          <p:cNvSpPr/>
          <p:nvPr/>
        </p:nvSpPr>
        <p:spPr>
          <a:xfrm>
            <a:off x="-3" y="-1"/>
            <a:ext cx="9144004" cy="866007"/>
          </a:xfrm>
          <a:prstGeom prst="rect">
            <a:avLst/>
          </a:prstGeom>
          <a:solidFill>
            <a:srgbClr val="3C68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Title 1"/>
          <p:cNvSpPr txBox="1">
            <a:spLocks/>
          </p:cNvSpPr>
          <p:nvPr/>
        </p:nvSpPr>
        <p:spPr>
          <a:xfrm>
            <a:off x="276225" y="170769"/>
            <a:ext cx="8591550" cy="600965"/>
          </a:xfrm>
          <a:prstGeom prst="rect">
            <a:avLst/>
          </a:prstGeom>
        </p:spPr>
        <p:txBody>
          <a:bodyPr>
            <a:normAutofit fontScale="97500" lnSpcReduction="10000"/>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spcAft>
                <a:spcPts val="0"/>
              </a:spcAft>
            </a:pPr>
            <a:r>
              <a:rPr lang="en-US" dirty="0">
                <a:solidFill>
                  <a:schemeClr val="bg1"/>
                </a:solidFill>
                <a:latin typeface="Arial" panose="020B0604020202020204" pitchFamily="34" charset="0"/>
                <a:cs typeface="Arial" panose="020B0604020202020204" pitchFamily="34" charset="0"/>
              </a:rPr>
              <a:t>Fire Risk Indexing</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4402" y="5505450"/>
            <a:ext cx="1371600" cy="135255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0856" y="5505450"/>
            <a:ext cx="1371600" cy="1352550"/>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036" y="5491455"/>
            <a:ext cx="1371600" cy="1352550"/>
          </a:xfrm>
          <a:prstGeom prst="rect">
            <a:avLst/>
          </a:prstGeom>
        </p:spPr>
      </p:pic>
      <p:sp>
        <p:nvSpPr>
          <p:cNvPr id="32" name="Rounded Rectangular Callout 31"/>
          <p:cNvSpPr/>
          <p:nvPr/>
        </p:nvSpPr>
        <p:spPr>
          <a:xfrm>
            <a:off x="6137912" y="3798093"/>
            <a:ext cx="2964580" cy="1602957"/>
          </a:xfrm>
          <a:prstGeom prst="wedgeRoundRectCallout">
            <a:avLst>
              <a:gd name="adj1" fmla="val 6837"/>
              <a:gd name="adj2" fmla="val 75834"/>
              <a:gd name="adj3" fmla="val 16667"/>
            </a:avLst>
          </a:prstGeom>
          <a:solidFill>
            <a:srgbClr val="1F9946"/>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Do the exits comply with current code?</a:t>
            </a:r>
          </a:p>
        </p:txBody>
      </p:sp>
      <p:sp>
        <p:nvSpPr>
          <p:cNvPr id="33" name="Rounded Rectangular Callout 32"/>
          <p:cNvSpPr/>
          <p:nvPr/>
        </p:nvSpPr>
        <p:spPr>
          <a:xfrm>
            <a:off x="3057756" y="3798093"/>
            <a:ext cx="2964580" cy="1602957"/>
          </a:xfrm>
          <a:prstGeom prst="wedgeRoundRectCallout">
            <a:avLst>
              <a:gd name="adj1" fmla="val 6837"/>
              <a:gd name="adj2" fmla="val 75834"/>
              <a:gd name="adj3" fmla="val 16667"/>
            </a:avLst>
          </a:prstGeom>
          <a:solidFill>
            <a:srgbClr val="14293B"/>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Is there a fire alarm system?</a:t>
            </a:r>
          </a:p>
        </p:txBody>
      </p:sp>
      <p:sp>
        <p:nvSpPr>
          <p:cNvPr id="34" name="Rounded Rectangular Callout 33"/>
          <p:cNvSpPr/>
          <p:nvPr/>
        </p:nvSpPr>
        <p:spPr>
          <a:xfrm>
            <a:off x="5546" y="3798093"/>
            <a:ext cx="2964580" cy="1602957"/>
          </a:xfrm>
          <a:prstGeom prst="wedgeRoundRectCallout">
            <a:avLst>
              <a:gd name="adj1" fmla="val 6837"/>
              <a:gd name="adj2" fmla="val 75834"/>
              <a:gd name="adj3" fmla="val 16667"/>
            </a:avLst>
          </a:prstGeom>
          <a:solidFill>
            <a:srgbClr val="3C6889"/>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Is there a sprinkler system?</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540983058"/>
      </p:ext>
    </p:extLst>
  </p:cSld>
  <p:clrMapOvr>
    <a:masterClrMapping/>
  </p:clrMapOvr>
  <mc:AlternateContent xmlns:mc="http://schemas.openxmlformats.org/markup-compatibility/2006" xmlns:p14="http://schemas.microsoft.com/office/powerpoint/2010/main">
    <mc:Choice Requires="p14">
      <p:transition spd="slow" p14:dur="2000" advTm="109584"/>
    </mc:Choice>
    <mc:Fallback xmlns="">
      <p:transition spd="slow" advTm="109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xit" presetSubtype="0" fill="hold" grpId="1" nodeType="withEffect">
                                  <p:stCondLst>
                                    <p:cond delay="0"/>
                                  </p:stCondLst>
                                  <p:childTnLst>
                                    <p:animEffect transition="out" filter="fade">
                                      <p:cBhvr>
                                        <p:cTn id="47" dur="500"/>
                                        <p:tgtEl>
                                          <p:spTgt spid="3"/>
                                        </p:tgtEl>
                                      </p:cBhvr>
                                    </p:animEffect>
                                    <p:set>
                                      <p:cBhvr>
                                        <p:cTn id="48" dur="1" fill="hold">
                                          <p:stCondLst>
                                            <p:cond delay="499"/>
                                          </p:stCondLst>
                                        </p:cTn>
                                        <p:tgtEl>
                                          <p:spTgt spid="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6"/>
                </p:tgtEl>
              </p:cMediaNode>
            </p:audio>
          </p:childTnLst>
        </p:cTn>
      </p:par>
    </p:tnLst>
    <p:bldLst>
      <p:bldP spid="3" grpId="0"/>
      <p:bldP spid="3" grpId="1"/>
      <p:bldP spid="14" grpId="0"/>
      <p:bldP spid="14" grpId="1"/>
      <p:bldP spid="25" grpId="0"/>
      <p:bldP spid="26" grpId="0"/>
      <p:bldP spid="27" grpId="0"/>
      <p:bldP spid="32" grpId="0" animBg="1"/>
      <p:bldP spid="33"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9144000" cy="6592711"/>
          </a:xfrm>
          <a:prstGeom prst="rect">
            <a:avLst/>
          </a:prstGeom>
        </p:spPr>
      </p:pic>
      <p:sp>
        <p:nvSpPr>
          <p:cNvPr id="10" name="Isosceles Triangle 2"/>
          <p:cNvSpPr/>
          <p:nvPr/>
        </p:nvSpPr>
        <p:spPr>
          <a:xfrm rot="10800000">
            <a:off x="-11300" y="0"/>
            <a:ext cx="9144000" cy="162763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142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25188" y="354842"/>
            <a:ext cx="3964675" cy="630942"/>
          </a:xfrm>
          <a:prstGeom prst="rect">
            <a:avLst/>
          </a:prstGeom>
          <a:noFill/>
        </p:spPr>
        <p:txBody>
          <a:bodyPr wrap="square" rtlCol="0">
            <a:spAutoFit/>
          </a:bodyPr>
          <a:lstStyle/>
          <a:p>
            <a:r>
              <a:rPr lang="en-US" sz="3500" dirty="0">
                <a:solidFill>
                  <a:schemeClr val="bg1"/>
                </a:solidFill>
                <a:latin typeface="Arial" panose="020B0604020202020204" pitchFamily="34" charset="0"/>
                <a:cs typeface="Arial" panose="020B0604020202020204" pitchFamily="34" charset="0"/>
              </a:rPr>
              <a:t>Fire Risk Indexing</a:t>
            </a:r>
          </a:p>
        </p:txBody>
      </p:sp>
      <p:grpSp>
        <p:nvGrpSpPr>
          <p:cNvPr id="7" name="Complies with current const codes"/>
          <p:cNvGrpSpPr/>
          <p:nvPr/>
        </p:nvGrpSpPr>
        <p:grpSpPr>
          <a:xfrm>
            <a:off x="891821" y="1601360"/>
            <a:ext cx="7349066" cy="1505554"/>
            <a:chOff x="1061154" y="220866"/>
            <a:chExt cx="7349066" cy="1505554"/>
          </a:xfrm>
        </p:grpSpPr>
        <p:sp>
          <p:nvSpPr>
            <p:cNvPr id="8" name="Box"/>
            <p:cNvSpPr/>
            <p:nvPr/>
          </p:nvSpPr>
          <p:spPr>
            <a:xfrm>
              <a:off x="1061154" y="220866"/>
              <a:ext cx="7349066" cy="1505554"/>
            </a:xfrm>
            <a:prstGeom prst="roundRect">
              <a:avLst/>
            </a:prstGeom>
            <a:solidFill>
              <a:schemeClr val="bg1"/>
            </a:solidFill>
            <a:ln w="28575">
              <a:solidFill>
                <a:srgbClr val="1429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Text"/>
            <p:cNvSpPr/>
            <p:nvPr/>
          </p:nvSpPr>
          <p:spPr>
            <a:xfrm>
              <a:off x="1388532" y="391525"/>
              <a:ext cx="6694311" cy="1200329"/>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Property Protection Classification is determined based on the community’s protection features in comparison with its risks.</a:t>
              </a:r>
            </a:p>
          </p:txBody>
        </p:sp>
      </p:grpSp>
      <p:sp>
        <p:nvSpPr>
          <p:cNvPr id="11" name="Rounded Rectangular Callout 10"/>
          <p:cNvSpPr/>
          <p:nvPr/>
        </p:nvSpPr>
        <p:spPr>
          <a:xfrm>
            <a:off x="159730" y="3974018"/>
            <a:ext cx="4030133" cy="1602957"/>
          </a:xfrm>
          <a:prstGeom prst="wedgeRoundRectCallout">
            <a:avLst>
              <a:gd name="adj1" fmla="val -47225"/>
              <a:gd name="adj2" fmla="val 83581"/>
              <a:gd name="adj3" fmla="val 16667"/>
            </a:avLst>
          </a:prstGeom>
          <a:solidFill>
            <a:srgbClr val="1F9946"/>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What are the capabilities of the fire department?</a:t>
            </a:r>
          </a:p>
        </p:txBody>
      </p:sp>
      <p:sp>
        <p:nvSpPr>
          <p:cNvPr id="13" name="Rounded Rectangular Callout 12"/>
          <p:cNvSpPr/>
          <p:nvPr/>
        </p:nvSpPr>
        <p:spPr>
          <a:xfrm>
            <a:off x="4820355" y="3974018"/>
            <a:ext cx="4126186" cy="1602957"/>
          </a:xfrm>
          <a:prstGeom prst="wedgeRoundRectCallout">
            <a:avLst>
              <a:gd name="adj1" fmla="val 51159"/>
              <a:gd name="adj2" fmla="val 92032"/>
              <a:gd name="adj3" fmla="val 16667"/>
            </a:avLst>
          </a:prstGeom>
          <a:solidFill>
            <a:srgbClr val="FF0000"/>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What is the capability of the water supply?</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254514881"/>
      </p:ext>
    </p:extLst>
  </p:cSld>
  <p:clrMapOvr>
    <a:masterClrMapping/>
  </p:clrMapOvr>
  <mc:AlternateContent xmlns:mc="http://schemas.openxmlformats.org/markup-compatibility/2006" xmlns:p14="http://schemas.microsoft.com/office/powerpoint/2010/main">
    <mc:Choice Requires="p14">
      <p:transition spd="slow" p14:dur="2000" advTm="53924"/>
    </mc:Choice>
    <mc:Fallback xmlns="">
      <p:transition spd="slow" advTm="53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3"/>
                </p:tgtEl>
              </p:cMediaNode>
            </p:audio>
          </p:childTnLst>
        </p:cTn>
      </p:par>
    </p:tnLst>
    <p:bldLst>
      <p:bldP spid="11"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 y="-1"/>
            <a:ext cx="9144004" cy="866007"/>
          </a:xfrm>
          <a:prstGeom prst="rect">
            <a:avLst/>
          </a:prstGeom>
          <a:solidFill>
            <a:srgbClr val="3C68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276225" y="93133"/>
            <a:ext cx="5402086" cy="600965"/>
          </a:xfrm>
        </p:spPr>
        <p:txBody>
          <a:bodyPr>
            <a:normAutofit fontScale="90000"/>
          </a:bodyPr>
          <a:lstStyle/>
          <a:p>
            <a:r>
              <a:rPr lang="en-US" dirty="0">
                <a:solidFill>
                  <a:schemeClr val="bg1"/>
                </a:solidFill>
                <a:latin typeface="Arial" panose="020B0604020202020204" pitchFamily="34" charset="0"/>
                <a:cs typeface="Arial" panose="020B0604020202020204" pitchFamily="34" charset="0"/>
              </a:rPr>
              <a:t>Glasgow Coma Scale</a:t>
            </a:r>
          </a:p>
        </p:txBody>
      </p:sp>
      <p:graphicFrame>
        <p:nvGraphicFramePr>
          <p:cNvPr id="11" name="Content Placeholder 10"/>
          <p:cNvGraphicFramePr>
            <a:graphicFrameLocks noGrp="1"/>
          </p:cNvGraphicFramePr>
          <p:nvPr>
            <p:ph sz="quarter" idx="4294967295"/>
            <p:extLst>
              <p:ext uri="{D42A27DB-BD31-4B8C-83A1-F6EECF244321}">
                <p14:modId xmlns:p14="http://schemas.microsoft.com/office/powerpoint/2010/main" val="3284515689"/>
              </p:ext>
            </p:extLst>
          </p:nvPr>
        </p:nvGraphicFramePr>
        <p:xfrm>
          <a:off x="897439" y="4309110"/>
          <a:ext cx="4074611" cy="1737360"/>
        </p:xfrm>
        <a:graphic>
          <a:graphicData uri="http://schemas.openxmlformats.org/drawingml/2006/table">
            <a:tbl>
              <a:tblPr firstRow="1" bandRow="1">
                <a:tableStyleId>{2D5ABB26-0587-4C30-8999-92F81FD0307C}</a:tableStyleId>
              </a:tblPr>
              <a:tblGrid>
                <a:gridCol w="1653641">
                  <a:extLst>
                    <a:ext uri="{9D8B030D-6E8A-4147-A177-3AD203B41FA5}">
                      <a16:colId xmlns:a16="http://schemas.microsoft.com/office/drawing/2014/main" val="20000"/>
                    </a:ext>
                  </a:extLst>
                </a:gridCol>
                <a:gridCol w="2420970">
                  <a:extLst>
                    <a:ext uri="{9D8B030D-6E8A-4147-A177-3AD203B41FA5}">
                      <a16:colId xmlns:a16="http://schemas.microsoft.com/office/drawing/2014/main" val="20001"/>
                    </a:ext>
                  </a:extLst>
                </a:gridCol>
              </a:tblGrid>
              <a:tr h="370840">
                <a:tc>
                  <a:txBody>
                    <a:bodyPr/>
                    <a:lstStyle/>
                    <a:p>
                      <a:r>
                        <a:rPr lang="en-US" sz="2800" b="1" dirty="0">
                          <a:solidFill>
                            <a:srgbClr val="1C1C1C"/>
                          </a:solidFill>
                          <a:latin typeface="Arial" panose="020B0604020202020204" pitchFamily="34" charset="0"/>
                          <a:cs typeface="Arial" panose="020B0604020202020204" pitchFamily="34" charset="0"/>
                        </a:rPr>
                        <a:t>&lt; 9</a:t>
                      </a:r>
                    </a:p>
                  </a:txBody>
                  <a:tcPr>
                    <a:solidFill>
                      <a:schemeClr val="bg1">
                        <a:lumMod val="85000"/>
                      </a:schemeClr>
                    </a:solidFill>
                  </a:tcPr>
                </a:tc>
                <a:tc>
                  <a:txBody>
                    <a:bodyPr/>
                    <a:lstStyle/>
                    <a:p>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Severe</a:t>
                      </a:r>
                    </a:p>
                  </a:txBody>
                  <a:tcPr>
                    <a:solidFill>
                      <a:schemeClr val="bg1">
                        <a:lumMod val="85000"/>
                      </a:schemeClr>
                    </a:solidFill>
                  </a:tcPr>
                </a:tc>
                <a:extLst>
                  <a:ext uri="{0D108BD9-81ED-4DB2-BD59-A6C34878D82A}">
                    <a16:rowId xmlns:a16="http://schemas.microsoft.com/office/drawing/2014/main" val="10000"/>
                  </a:ext>
                </a:extLst>
              </a:tr>
              <a:tr h="370840">
                <a:tc>
                  <a:txBody>
                    <a:bodyPr/>
                    <a:lstStyle/>
                    <a:p>
                      <a:r>
                        <a:rPr lang="en-US" sz="2800" b="1" dirty="0">
                          <a:solidFill>
                            <a:srgbClr val="1C1C1C"/>
                          </a:solidFill>
                          <a:latin typeface="Arial" panose="020B0604020202020204" pitchFamily="34" charset="0"/>
                          <a:cs typeface="Arial" panose="020B0604020202020204" pitchFamily="34" charset="0"/>
                        </a:rPr>
                        <a:t>9 to 12</a:t>
                      </a:r>
                    </a:p>
                  </a:txBody>
                  <a:tcPr>
                    <a:solidFill>
                      <a:schemeClr val="bg1">
                        <a:lumMod val="65000"/>
                      </a:schemeClr>
                    </a:solidFill>
                  </a:tcPr>
                </a:tc>
                <a:tc>
                  <a:txBody>
                    <a:bodyPr/>
                    <a:lstStyle/>
                    <a:p>
                      <a:r>
                        <a:rPr lang="en-US" sz="32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Moderate</a:t>
                      </a:r>
                    </a:p>
                  </a:txBody>
                  <a:tcPr>
                    <a:solidFill>
                      <a:schemeClr val="bg1">
                        <a:lumMod val="65000"/>
                      </a:schemeClr>
                    </a:solidFill>
                  </a:tcPr>
                </a:tc>
                <a:extLst>
                  <a:ext uri="{0D108BD9-81ED-4DB2-BD59-A6C34878D82A}">
                    <a16:rowId xmlns:a16="http://schemas.microsoft.com/office/drawing/2014/main" val="10001"/>
                  </a:ext>
                </a:extLst>
              </a:tr>
              <a:tr h="370840">
                <a:tc>
                  <a:txBody>
                    <a:bodyPr/>
                    <a:lstStyle/>
                    <a:p>
                      <a:r>
                        <a:rPr lang="en-US" sz="2800" b="1" dirty="0">
                          <a:solidFill>
                            <a:srgbClr val="1C1C1C"/>
                          </a:solidFill>
                          <a:latin typeface="Arial" panose="020B0604020202020204" pitchFamily="34" charset="0"/>
                          <a:cs typeface="Arial" panose="020B0604020202020204" pitchFamily="34" charset="0"/>
                        </a:rPr>
                        <a:t>≥ 13</a:t>
                      </a:r>
                    </a:p>
                  </a:txBody>
                  <a:tcPr>
                    <a:solidFill>
                      <a:schemeClr val="bg1">
                        <a:lumMod val="85000"/>
                      </a:schemeClr>
                    </a:solidFill>
                  </a:tcPr>
                </a:tc>
                <a:tc>
                  <a:txBody>
                    <a:bodyPr/>
                    <a:lstStyle/>
                    <a:p>
                      <a:r>
                        <a:rPr lang="en-US" sz="32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Minor</a:t>
                      </a:r>
                    </a:p>
                  </a:txBody>
                  <a:tcPr>
                    <a:solidFill>
                      <a:schemeClr val="bg1">
                        <a:lumMod val="85000"/>
                      </a:schemeClr>
                    </a:solidFill>
                  </a:tcPr>
                </a:tc>
                <a:extLst>
                  <a:ext uri="{0D108BD9-81ED-4DB2-BD59-A6C34878D82A}">
                    <a16:rowId xmlns:a16="http://schemas.microsoft.com/office/drawing/2014/main" val="1000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270279708"/>
              </p:ext>
            </p:extLst>
          </p:nvPr>
        </p:nvGraphicFramePr>
        <p:xfrm>
          <a:off x="63079" y="971756"/>
          <a:ext cx="9080920" cy="3074880"/>
        </p:xfrm>
        <a:graphic>
          <a:graphicData uri="http://schemas.openxmlformats.org/drawingml/2006/table">
            <a:tbl>
              <a:tblPr firstRow="1" bandRow="1">
                <a:tableStyleId>{5940675A-B579-460E-94D1-54222C63F5DA}</a:tableStyleId>
              </a:tblPr>
              <a:tblGrid>
                <a:gridCol w="822746">
                  <a:extLst>
                    <a:ext uri="{9D8B030D-6E8A-4147-A177-3AD203B41FA5}">
                      <a16:colId xmlns:a16="http://schemas.microsoft.com/office/drawing/2014/main" val="20000"/>
                    </a:ext>
                  </a:extLst>
                </a:gridCol>
                <a:gridCol w="1323975">
                  <a:extLst>
                    <a:ext uri="{9D8B030D-6E8A-4147-A177-3AD203B41FA5}">
                      <a16:colId xmlns:a16="http://schemas.microsoft.com/office/drawing/2014/main" val="20001"/>
                    </a:ext>
                  </a:extLst>
                </a:gridCol>
                <a:gridCol w="1866900">
                  <a:extLst>
                    <a:ext uri="{9D8B030D-6E8A-4147-A177-3AD203B41FA5}">
                      <a16:colId xmlns:a16="http://schemas.microsoft.com/office/drawing/2014/main" val="20002"/>
                    </a:ext>
                  </a:extLst>
                </a:gridCol>
                <a:gridCol w="1419225">
                  <a:extLst>
                    <a:ext uri="{9D8B030D-6E8A-4147-A177-3AD203B41FA5}">
                      <a16:colId xmlns:a16="http://schemas.microsoft.com/office/drawing/2014/main" val="20003"/>
                    </a:ext>
                  </a:extLst>
                </a:gridCol>
                <a:gridCol w="1495425">
                  <a:extLst>
                    <a:ext uri="{9D8B030D-6E8A-4147-A177-3AD203B41FA5}">
                      <a16:colId xmlns:a16="http://schemas.microsoft.com/office/drawing/2014/main" val="20004"/>
                    </a:ext>
                  </a:extLst>
                </a:gridCol>
                <a:gridCol w="984857">
                  <a:extLst>
                    <a:ext uri="{9D8B030D-6E8A-4147-A177-3AD203B41FA5}">
                      <a16:colId xmlns:a16="http://schemas.microsoft.com/office/drawing/2014/main" val="20005"/>
                    </a:ext>
                  </a:extLst>
                </a:gridCol>
                <a:gridCol w="1167792">
                  <a:extLst>
                    <a:ext uri="{9D8B030D-6E8A-4147-A177-3AD203B41FA5}">
                      <a16:colId xmlns:a16="http://schemas.microsoft.com/office/drawing/2014/main" val="20006"/>
                    </a:ext>
                  </a:extLst>
                </a:gridCol>
              </a:tblGrid>
              <a:tr h="448161">
                <a:tc>
                  <a:txBody>
                    <a:bodyPr/>
                    <a:lstStyle/>
                    <a:p>
                      <a:pPr algn="ctr"/>
                      <a:endParaRPr lang="en-US" sz="1400" b="1" dirty="0">
                        <a:latin typeface="Arial" panose="020B0604020202020204" pitchFamily="34" charset="0"/>
                        <a:cs typeface="Arial" panose="020B0604020202020204" pitchFamily="34" charset="0"/>
                      </a:endParaRPr>
                    </a:p>
                  </a:txBody>
                  <a:tcPr/>
                </a:tc>
                <a:tc>
                  <a:txBody>
                    <a:bodyPr/>
                    <a:lstStyle/>
                    <a:p>
                      <a:pPr algn="ctr"/>
                      <a:r>
                        <a:rPr lang="en-US" sz="1400" b="1" dirty="0">
                          <a:latin typeface="Arial" panose="020B0604020202020204" pitchFamily="34" charset="0"/>
                          <a:cs typeface="Arial" panose="020B0604020202020204" pitchFamily="34" charset="0"/>
                        </a:rPr>
                        <a:t>1</a:t>
                      </a:r>
                    </a:p>
                  </a:txBody>
                  <a:tcPr/>
                </a:tc>
                <a:tc>
                  <a:txBody>
                    <a:bodyPr/>
                    <a:lstStyle/>
                    <a:p>
                      <a:pPr algn="ctr"/>
                      <a:r>
                        <a:rPr lang="en-US" sz="1400" b="1" dirty="0">
                          <a:latin typeface="Arial" panose="020B0604020202020204" pitchFamily="34" charset="0"/>
                          <a:cs typeface="Arial" panose="020B0604020202020204" pitchFamily="34" charset="0"/>
                        </a:rPr>
                        <a:t>2</a:t>
                      </a:r>
                    </a:p>
                  </a:txBody>
                  <a:tcPr/>
                </a:tc>
                <a:tc>
                  <a:txBody>
                    <a:bodyPr/>
                    <a:lstStyle/>
                    <a:p>
                      <a:pPr algn="ctr"/>
                      <a:r>
                        <a:rPr lang="en-US" sz="1400" b="1" dirty="0">
                          <a:latin typeface="Arial" panose="020B0604020202020204" pitchFamily="34" charset="0"/>
                          <a:cs typeface="Arial" panose="020B0604020202020204" pitchFamily="34" charset="0"/>
                        </a:rPr>
                        <a:t>3</a:t>
                      </a:r>
                    </a:p>
                  </a:txBody>
                  <a:tcPr/>
                </a:tc>
                <a:tc>
                  <a:txBody>
                    <a:bodyPr/>
                    <a:lstStyle/>
                    <a:p>
                      <a:pPr algn="ctr"/>
                      <a:r>
                        <a:rPr lang="en-US" sz="1400" b="1" dirty="0">
                          <a:latin typeface="Arial" panose="020B0604020202020204" pitchFamily="34" charset="0"/>
                          <a:cs typeface="Arial" panose="020B0604020202020204" pitchFamily="34" charset="0"/>
                        </a:rPr>
                        <a:t>4</a:t>
                      </a:r>
                    </a:p>
                  </a:txBody>
                  <a:tcPr/>
                </a:tc>
                <a:tc>
                  <a:txBody>
                    <a:bodyPr/>
                    <a:lstStyle/>
                    <a:p>
                      <a:pPr algn="ctr"/>
                      <a:r>
                        <a:rPr lang="en-US" sz="1400" b="1" dirty="0">
                          <a:latin typeface="Arial" panose="020B0604020202020204" pitchFamily="34" charset="0"/>
                          <a:cs typeface="Arial" panose="020B0604020202020204" pitchFamily="34" charset="0"/>
                        </a:rPr>
                        <a:t>5</a:t>
                      </a:r>
                    </a:p>
                  </a:txBody>
                  <a:tcPr/>
                </a:tc>
                <a:tc>
                  <a:txBody>
                    <a:bodyPr/>
                    <a:lstStyle/>
                    <a:p>
                      <a:pPr algn="ctr"/>
                      <a:r>
                        <a:rPr lang="en-US" sz="1400" b="1" dirty="0">
                          <a:latin typeface="Arial" panose="020B0604020202020204" pitchFamily="34" charset="0"/>
                          <a:cs typeface="Arial" panose="020B0604020202020204" pitchFamily="34" charset="0"/>
                        </a:rPr>
                        <a:t>6</a:t>
                      </a:r>
                    </a:p>
                  </a:txBody>
                  <a:tcPr/>
                </a:tc>
                <a:extLst>
                  <a:ext uri="{0D108BD9-81ED-4DB2-BD59-A6C34878D82A}">
                    <a16:rowId xmlns:a16="http://schemas.microsoft.com/office/drawing/2014/main" val="10000"/>
                  </a:ext>
                </a:extLst>
              </a:tr>
              <a:tr h="875573">
                <a:tc>
                  <a:txBody>
                    <a:bodyPr/>
                    <a:lstStyle/>
                    <a:p>
                      <a:r>
                        <a:rPr lang="en-US" sz="1400" b="1" u="none" dirty="0">
                          <a:latin typeface="Arial" panose="020B0604020202020204" pitchFamily="34" charset="0"/>
                          <a:cs typeface="Arial" panose="020B0604020202020204" pitchFamily="34" charset="0"/>
                        </a:rPr>
                        <a:t>Eyes</a:t>
                      </a:r>
                      <a:endParaRPr lang="en-US" sz="1400" b="1" u="none"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400" b="1" u="none" dirty="0">
                          <a:latin typeface="Arial" panose="020B0604020202020204" pitchFamily="34" charset="0"/>
                          <a:cs typeface="Arial" panose="020B0604020202020204" pitchFamily="34" charset="0"/>
                        </a:rPr>
                        <a:t>Does not open eyes</a:t>
                      </a:r>
                      <a:endParaRPr lang="en-US" sz="1400" b="1" u="none"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400" b="1" u="none" dirty="0">
                          <a:latin typeface="Arial" panose="020B0604020202020204" pitchFamily="34" charset="0"/>
                          <a:cs typeface="Arial" panose="020B0604020202020204" pitchFamily="34" charset="0"/>
                        </a:rPr>
                        <a:t>Opens eyes in response to painful stimuli</a:t>
                      </a:r>
                      <a:endParaRPr lang="en-US" sz="1400" b="1" u="none"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400" b="1" u="none" dirty="0">
                          <a:latin typeface="Arial" panose="020B0604020202020204" pitchFamily="34" charset="0"/>
                          <a:cs typeface="Arial" panose="020B0604020202020204" pitchFamily="34" charset="0"/>
                        </a:rPr>
                        <a:t>Opens eyes in response to voice</a:t>
                      </a:r>
                      <a:endParaRPr lang="en-US" sz="1400" b="1" u="none"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400" b="1" u="none" dirty="0">
                          <a:latin typeface="Arial" panose="020B0604020202020204" pitchFamily="34" charset="0"/>
                          <a:cs typeface="Arial" panose="020B0604020202020204" pitchFamily="34" charset="0"/>
                        </a:rPr>
                        <a:t>Opens eyes spontaneously</a:t>
                      </a:r>
                      <a:endParaRPr lang="en-US" sz="1400" b="1" u="none"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400" b="1" u="none" dirty="0">
                          <a:effectLst/>
                          <a:latin typeface="Arial" panose="020B0604020202020204" pitchFamily="34" charset="0"/>
                          <a:cs typeface="Arial" panose="020B0604020202020204" pitchFamily="34" charset="0"/>
                        </a:rPr>
                        <a:t>N/A</a:t>
                      </a:r>
                      <a:endParaRPr lang="en-US" sz="1400" b="1" u="none" dirty="0">
                        <a:solidFill>
                          <a:schemeClr val="tx1"/>
                        </a:solidFill>
                        <a:effectLst/>
                        <a:latin typeface="Arial" panose="020B0604020202020204" pitchFamily="34" charset="0"/>
                        <a:cs typeface="Arial" panose="020B0604020202020204" pitchFamily="34" charset="0"/>
                      </a:endParaRPr>
                    </a:p>
                  </a:txBody>
                  <a:tcPr anchor="ctr"/>
                </a:tc>
                <a:tc>
                  <a:txBody>
                    <a:bodyPr/>
                    <a:lstStyle/>
                    <a:p>
                      <a:r>
                        <a:rPr lang="en-US" sz="1400" b="1" dirty="0">
                          <a:effectLst/>
                          <a:latin typeface="Arial" panose="020B0604020202020204" pitchFamily="34" charset="0"/>
                          <a:cs typeface="Arial" panose="020B0604020202020204" pitchFamily="34" charset="0"/>
                        </a:rPr>
                        <a:t>N/A</a:t>
                      </a:r>
                    </a:p>
                  </a:txBody>
                  <a:tcPr anchor="ctr"/>
                </a:tc>
                <a:extLst>
                  <a:ext uri="{0D108BD9-81ED-4DB2-BD59-A6C34878D82A}">
                    <a16:rowId xmlns:a16="http://schemas.microsoft.com/office/drawing/2014/main" val="10001"/>
                  </a:ext>
                </a:extLst>
              </a:tr>
              <a:tr h="875573">
                <a:tc>
                  <a:txBody>
                    <a:bodyPr/>
                    <a:lstStyle/>
                    <a:p>
                      <a:r>
                        <a:rPr lang="en-US" sz="1400" b="1" u="none" dirty="0">
                          <a:latin typeface="Arial" panose="020B0604020202020204" pitchFamily="34" charset="0"/>
                          <a:cs typeface="Arial" panose="020B0604020202020204" pitchFamily="34" charset="0"/>
                        </a:rPr>
                        <a:t>Verbal</a:t>
                      </a:r>
                      <a:endParaRPr lang="en-US" sz="1400" b="1" u="none"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400" b="1" u="none" dirty="0">
                          <a:latin typeface="Arial" panose="020B0604020202020204" pitchFamily="34" charset="0"/>
                          <a:cs typeface="Arial" panose="020B0604020202020204" pitchFamily="34" charset="0"/>
                        </a:rPr>
                        <a:t>Makes no sounds</a:t>
                      </a:r>
                      <a:endParaRPr lang="en-US" sz="1400" b="1" u="none"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400" b="1" u="none" dirty="0">
                          <a:latin typeface="Arial" panose="020B0604020202020204" pitchFamily="34" charset="0"/>
                          <a:cs typeface="Arial" panose="020B0604020202020204" pitchFamily="34" charset="0"/>
                        </a:rPr>
                        <a:t>Incomprehensible sounds</a:t>
                      </a:r>
                      <a:endParaRPr lang="en-US" sz="1400" b="1" u="none"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400" b="1" u="none" dirty="0">
                          <a:latin typeface="Arial" panose="020B0604020202020204" pitchFamily="34" charset="0"/>
                          <a:cs typeface="Arial" panose="020B0604020202020204" pitchFamily="34" charset="0"/>
                        </a:rPr>
                        <a:t>Utters inappropriate words</a:t>
                      </a:r>
                      <a:endParaRPr lang="en-US" sz="1400" b="1" u="none"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400" b="1" u="none" dirty="0">
                          <a:latin typeface="Arial" panose="020B0604020202020204" pitchFamily="34" charset="0"/>
                          <a:cs typeface="Arial" panose="020B0604020202020204" pitchFamily="34" charset="0"/>
                        </a:rPr>
                        <a:t>Confused, disoriented</a:t>
                      </a:r>
                      <a:endParaRPr lang="en-US" sz="1400" b="1" u="none"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400" b="1" u="none" dirty="0">
                          <a:latin typeface="Arial" panose="020B0604020202020204" pitchFamily="34" charset="0"/>
                          <a:cs typeface="Arial" panose="020B0604020202020204" pitchFamily="34" charset="0"/>
                        </a:rPr>
                        <a:t>Oriented, converse normally</a:t>
                      </a:r>
                      <a:endParaRPr lang="en-US" sz="1400" b="1" u="none"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400" b="1" dirty="0">
                          <a:effectLst/>
                          <a:latin typeface="Arial" panose="020B0604020202020204" pitchFamily="34" charset="0"/>
                          <a:cs typeface="Arial" panose="020B0604020202020204" pitchFamily="34" charset="0"/>
                        </a:rPr>
                        <a:t>N/A</a:t>
                      </a:r>
                    </a:p>
                  </a:txBody>
                  <a:tcPr anchor="ctr"/>
                </a:tc>
                <a:extLst>
                  <a:ext uri="{0D108BD9-81ED-4DB2-BD59-A6C34878D82A}">
                    <a16:rowId xmlns:a16="http://schemas.microsoft.com/office/drawing/2014/main" val="10002"/>
                  </a:ext>
                </a:extLst>
              </a:tr>
              <a:tr h="875573">
                <a:tc>
                  <a:txBody>
                    <a:bodyPr/>
                    <a:lstStyle/>
                    <a:p>
                      <a:r>
                        <a:rPr lang="en-US" sz="1400" b="1" u="none" dirty="0">
                          <a:latin typeface="Arial" panose="020B0604020202020204" pitchFamily="34" charset="0"/>
                          <a:cs typeface="Arial" panose="020B0604020202020204" pitchFamily="34" charset="0"/>
                        </a:rPr>
                        <a:t>Motor</a:t>
                      </a:r>
                      <a:endParaRPr lang="en-US" sz="1400" b="1" u="none"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400" b="1" u="none" dirty="0">
                          <a:latin typeface="Arial" panose="020B0604020202020204" pitchFamily="34" charset="0"/>
                          <a:cs typeface="Arial" panose="020B0604020202020204" pitchFamily="34" charset="0"/>
                        </a:rPr>
                        <a:t>Makes no movements</a:t>
                      </a:r>
                      <a:endParaRPr lang="en-US" sz="1400" b="1" u="none"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400" b="1" u="none" dirty="0">
                          <a:latin typeface="Arial" panose="020B0604020202020204" pitchFamily="34" charset="0"/>
                          <a:cs typeface="Arial" panose="020B0604020202020204" pitchFamily="34" charset="0"/>
                        </a:rPr>
                        <a:t>Extension to painful stimuli</a:t>
                      </a:r>
                      <a:endParaRPr lang="en-US" sz="1400" b="1" u="none"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400" b="1" u="none" dirty="0">
                          <a:latin typeface="Arial" panose="020B0604020202020204" pitchFamily="34" charset="0"/>
                          <a:cs typeface="Arial" panose="020B0604020202020204" pitchFamily="34" charset="0"/>
                        </a:rPr>
                        <a:t>Abnormal flexion to painful stimuli</a:t>
                      </a:r>
                      <a:endParaRPr lang="en-US" sz="1400" b="1" u="none"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400" b="1" u="none" dirty="0">
                          <a:latin typeface="Arial" panose="020B0604020202020204" pitchFamily="34" charset="0"/>
                          <a:cs typeface="Arial" panose="020B0604020202020204" pitchFamily="34" charset="0"/>
                        </a:rPr>
                        <a:t>Flexion / Withdrawal to painful stimuli</a:t>
                      </a:r>
                      <a:endParaRPr lang="en-US" sz="1400" b="1" u="none"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400" b="1" u="none" dirty="0">
                          <a:latin typeface="Arial" panose="020B0604020202020204" pitchFamily="34" charset="0"/>
                          <a:cs typeface="Arial" panose="020B0604020202020204" pitchFamily="34" charset="0"/>
                        </a:rPr>
                        <a:t>Localizes painful stimuli</a:t>
                      </a:r>
                      <a:endParaRPr lang="en-US" sz="1400" b="1" u="none"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400" b="1" dirty="0">
                          <a:latin typeface="Arial" panose="020B0604020202020204" pitchFamily="34" charset="0"/>
                          <a:cs typeface="Arial" panose="020B0604020202020204" pitchFamily="34" charset="0"/>
                        </a:rPr>
                        <a:t>Obeys commands</a:t>
                      </a:r>
                    </a:p>
                  </a:txBody>
                  <a:tcPr anchor="ctr"/>
                </a:tc>
                <a:extLst>
                  <a:ext uri="{0D108BD9-81ED-4DB2-BD59-A6C34878D82A}">
                    <a16:rowId xmlns:a16="http://schemas.microsoft.com/office/drawing/2014/main" val="10003"/>
                  </a:ext>
                </a:extLst>
              </a:tr>
            </a:tbl>
          </a:graphicData>
        </a:graphic>
      </p:graphicFrame>
      <p:sp>
        <p:nvSpPr>
          <p:cNvPr id="8" name="Rectangle 7"/>
          <p:cNvSpPr/>
          <p:nvPr/>
        </p:nvSpPr>
        <p:spPr>
          <a:xfrm>
            <a:off x="4067528" y="1419225"/>
            <a:ext cx="1446664" cy="904875"/>
          </a:xfrm>
          <a:prstGeom prst="rect">
            <a:avLst/>
          </a:prstGeom>
          <a:noFill/>
          <a:ln w="76200">
            <a:solidFill>
              <a:srgbClr val="F78C4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ectangle 8"/>
          <p:cNvSpPr/>
          <p:nvPr/>
        </p:nvSpPr>
        <p:spPr>
          <a:xfrm>
            <a:off x="2156178" y="2257425"/>
            <a:ext cx="1911350" cy="957115"/>
          </a:xfrm>
          <a:prstGeom prst="rect">
            <a:avLst/>
          </a:prstGeom>
          <a:noFill/>
          <a:ln w="76200">
            <a:solidFill>
              <a:srgbClr val="F78C4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Rectangle 9"/>
          <p:cNvSpPr/>
          <p:nvPr/>
        </p:nvSpPr>
        <p:spPr>
          <a:xfrm>
            <a:off x="5466566" y="3215493"/>
            <a:ext cx="1543833" cy="817263"/>
          </a:xfrm>
          <a:prstGeom prst="rect">
            <a:avLst/>
          </a:prstGeom>
          <a:noFill/>
          <a:ln w="76200">
            <a:solidFill>
              <a:srgbClr val="F78C4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Oval 2"/>
          <p:cNvSpPr/>
          <p:nvPr/>
        </p:nvSpPr>
        <p:spPr>
          <a:xfrm>
            <a:off x="419100" y="4791075"/>
            <a:ext cx="5259211" cy="772952"/>
          </a:xfrm>
          <a:prstGeom prst="ellipse">
            <a:avLst/>
          </a:prstGeom>
          <a:noFill/>
          <a:ln w="1270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489672914"/>
      </p:ext>
    </p:extLst>
  </p:cSld>
  <p:clrMapOvr>
    <a:masterClrMapping/>
  </p:clrMapOvr>
  <mc:AlternateContent xmlns:mc="http://schemas.openxmlformats.org/markup-compatibility/2006" xmlns:p14="http://schemas.microsoft.com/office/powerpoint/2010/main">
    <mc:Choice Requires="p14">
      <p:transition spd="slow" p14:dur="2000" advTm="69719"/>
    </mc:Choice>
    <mc:Fallback xmlns="">
      <p:transition spd="slow" advTm="69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8" grpId="0" animBg="1"/>
      <p:bldP spid="9" grpId="0" animBg="1"/>
      <p:bldP spid="10"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5123"/>
            <a:ext cx="9144000" cy="2576099"/>
            <a:chOff x="0" y="1231480"/>
            <a:chExt cx="9144000" cy="2576099"/>
          </a:xfrm>
        </p:grpSpPr>
        <p:sp>
          <p:nvSpPr>
            <p:cNvPr id="3" name="Isosceles Triangle 2"/>
            <p:cNvSpPr/>
            <p:nvPr/>
          </p:nvSpPr>
          <p:spPr>
            <a:xfrm rot="10800000">
              <a:off x="0" y="1231480"/>
              <a:ext cx="9144000" cy="1627140"/>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1F99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276225" y="1548630"/>
              <a:ext cx="8591550" cy="857176"/>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spcAft>
                  <a:spcPts val="0"/>
                </a:spcAft>
              </a:pPr>
              <a:r>
                <a:rPr lang="en-US" sz="4000" dirty="0">
                  <a:solidFill>
                    <a:schemeClr val="bg1"/>
                  </a:solidFill>
                  <a:latin typeface="Arial" panose="020B0604020202020204" pitchFamily="34" charset="0"/>
                  <a:cs typeface="Arial" panose="020B0604020202020204" pitchFamily="34" charset="0"/>
                </a:rPr>
                <a:t>Dow’s Fire and Explosion Index</a:t>
              </a:r>
            </a:p>
          </p:txBody>
        </p:sp>
        <p:sp>
          <p:nvSpPr>
            <p:cNvPr id="12" name="TextBox 11"/>
            <p:cNvSpPr txBox="1"/>
            <p:nvPr/>
          </p:nvSpPr>
          <p:spPr>
            <a:xfrm>
              <a:off x="360776" y="2853472"/>
              <a:ext cx="8169766"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Process hazard analysis indices for the chemical and process engineering field.</a:t>
              </a:r>
            </a:p>
          </p:txBody>
        </p:sp>
      </p:grpSp>
      <p:grpSp>
        <p:nvGrpSpPr>
          <p:cNvPr id="18" name="Group 17"/>
          <p:cNvGrpSpPr/>
          <p:nvPr/>
        </p:nvGrpSpPr>
        <p:grpSpPr>
          <a:xfrm>
            <a:off x="0" y="1396470"/>
            <a:ext cx="9144000" cy="2955547"/>
            <a:chOff x="0" y="3498873"/>
            <a:chExt cx="9144000" cy="2955547"/>
          </a:xfrm>
        </p:grpSpPr>
        <p:grpSp>
          <p:nvGrpSpPr>
            <p:cNvPr id="11" name="Group 10"/>
            <p:cNvGrpSpPr/>
            <p:nvPr/>
          </p:nvGrpSpPr>
          <p:grpSpPr>
            <a:xfrm>
              <a:off x="0" y="3498873"/>
              <a:ext cx="9144000" cy="1627632"/>
              <a:chOff x="0" y="4090503"/>
              <a:chExt cx="9144000" cy="1627632"/>
            </a:xfrm>
          </p:grpSpPr>
          <p:sp>
            <p:nvSpPr>
              <p:cNvPr id="8" name="Isosceles Triangle 2"/>
              <p:cNvSpPr/>
              <p:nvPr/>
            </p:nvSpPr>
            <p:spPr>
              <a:xfrm rot="10800000">
                <a:off x="0" y="4090503"/>
                <a:ext cx="9144000" cy="162763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F78C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255453" y="4145429"/>
                <a:ext cx="8591550" cy="1275599"/>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spcAft>
                    <a:spcPts val="0"/>
                  </a:spcAft>
                </a:pPr>
                <a:r>
                  <a:rPr lang="en-US" sz="4000" dirty="0">
                    <a:solidFill>
                      <a:schemeClr val="bg1"/>
                    </a:solidFill>
                    <a:latin typeface="Arial" panose="020B0604020202020204" pitchFamily="34" charset="0"/>
                    <a:cs typeface="Arial" panose="020B0604020202020204" pitchFamily="34" charset="0"/>
                  </a:rPr>
                  <a:t>The </a:t>
                </a:r>
                <a:r>
                  <a:rPr lang="en-US" sz="4000" dirty="0" err="1">
                    <a:solidFill>
                      <a:schemeClr val="bg1"/>
                    </a:solidFill>
                    <a:latin typeface="Arial" panose="020B0604020202020204" pitchFamily="34" charset="0"/>
                    <a:cs typeface="Arial" panose="020B0604020202020204" pitchFamily="34" charset="0"/>
                  </a:rPr>
                  <a:t>Mond</a:t>
                </a:r>
                <a:r>
                  <a:rPr lang="en-US" sz="4000" dirty="0">
                    <a:solidFill>
                      <a:schemeClr val="bg1"/>
                    </a:solidFill>
                    <a:latin typeface="Arial" panose="020B0604020202020204" pitchFamily="34" charset="0"/>
                    <a:cs typeface="Arial" panose="020B0604020202020204" pitchFamily="34" charset="0"/>
                  </a:rPr>
                  <a:t> Fire, Explosion and Toxicity Index</a:t>
                </a:r>
              </a:p>
            </p:txBody>
          </p:sp>
        </p:grpSp>
        <p:sp>
          <p:nvSpPr>
            <p:cNvPr id="13" name="TextBox 12"/>
            <p:cNvSpPr txBox="1"/>
            <p:nvPr/>
          </p:nvSpPr>
          <p:spPr>
            <a:xfrm>
              <a:off x="298700" y="5069425"/>
              <a:ext cx="8569075" cy="138499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Specific material hazard factors based on inventory of material and actual storage configuration of the material.</a:t>
              </a:r>
            </a:p>
          </p:txBody>
        </p:sp>
      </p:grpSp>
      <p:grpSp>
        <p:nvGrpSpPr>
          <p:cNvPr id="20" name="Group 19"/>
          <p:cNvGrpSpPr/>
          <p:nvPr/>
        </p:nvGrpSpPr>
        <p:grpSpPr>
          <a:xfrm>
            <a:off x="0" y="2796443"/>
            <a:ext cx="9432205" cy="2501639"/>
            <a:chOff x="0" y="4366085"/>
            <a:chExt cx="9432205" cy="2501639"/>
          </a:xfrm>
        </p:grpSpPr>
        <p:grpSp>
          <p:nvGrpSpPr>
            <p:cNvPr id="14" name="Group 13"/>
            <p:cNvGrpSpPr/>
            <p:nvPr/>
          </p:nvGrpSpPr>
          <p:grpSpPr>
            <a:xfrm>
              <a:off x="0" y="4366085"/>
              <a:ext cx="9144000" cy="1659364"/>
              <a:chOff x="0" y="5058586"/>
              <a:chExt cx="9144000" cy="1659364"/>
            </a:xfrm>
          </p:grpSpPr>
          <p:sp>
            <p:nvSpPr>
              <p:cNvPr id="15" name="Isosceles Triangle 2"/>
              <p:cNvSpPr/>
              <p:nvPr/>
            </p:nvSpPr>
            <p:spPr>
              <a:xfrm rot="10800000">
                <a:off x="0" y="5058586"/>
                <a:ext cx="9144000" cy="1659364"/>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517E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255453" y="5140143"/>
                <a:ext cx="8591550" cy="1312200"/>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r>
                  <a:rPr lang="en-US" sz="4000" dirty="0">
                    <a:solidFill>
                      <a:schemeClr val="bg1"/>
                    </a:solidFill>
                    <a:latin typeface="Arial" panose="020B0604020202020204" pitchFamily="34" charset="0"/>
                    <a:cs typeface="Arial" panose="020B0604020202020204" pitchFamily="34" charset="0"/>
                  </a:rPr>
                  <a:t>Wood Frame Apartment Building Risk Analysis</a:t>
                </a:r>
              </a:p>
            </p:txBody>
          </p:sp>
        </p:grpSp>
        <p:sp>
          <p:nvSpPr>
            <p:cNvPr id="19" name="TextBox 18"/>
            <p:cNvSpPr txBox="1"/>
            <p:nvPr/>
          </p:nvSpPr>
          <p:spPr>
            <a:xfrm>
              <a:off x="288205" y="5913617"/>
              <a:ext cx="9144000"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Evaluates the risk assessment in existing wood frame apartment buildings.</a:t>
              </a:r>
            </a:p>
          </p:txBody>
        </p:sp>
      </p:grpSp>
      <p:grpSp>
        <p:nvGrpSpPr>
          <p:cNvPr id="21" name="Group 20"/>
          <p:cNvGrpSpPr/>
          <p:nvPr/>
        </p:nvGrpSpPr>
        <p:grpSpPr>
          <a:xfrm>
            <a:off x="-5646" y="4228300"/>
            <a:ext cx="9396265" cy="2519476"/>
            <a:chOff x="0" y="4537537"/>
            <a:chExt cx="9396265" cy="2519476"/>
          </a:xfrm>
        </p:grpSpPr>
        <p:grpSp>
          <p:nvGrpSpPr>
            <p:cNvPr id="22" name="Group 21"/>
            <p:cNvGrpSpPr/>
            <p:nvPr/>
          </p:nvGrpSpPr>
          <p:grpSpPr>
            <a:xfrm>
              <a:off x="0" y="4537537"/>
              <a:ext cx="9144000" cy="1627632"/>
              <a:chOff x="0" y="5230038"/>
              <a:chExt cx="9144000" cy="1627632"/>
            </a:xfrm>
          </p:grpSpPr>
          <p:sp>
            <p:nvSpPr>
              <p:cNvPr id="24" name="Isosceles Triangle 2"/>
              <p:cNvSpPr/>
              <p:nvPr/>
            </p:nvSpPr>
            <p:spPr>
              <a:xfrm rot="10800000">
                <a:off x="0" y="5230038"/>
                <a:ext cx="9144000" cy="162763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142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itle 1"/>
              <p:cNvSpPr txBox="1">
                <a:spLocks/>
              </p:cNvSpPr>
              <p:nvPr/>
            </p:nvSpPr>
            <p:spPr>
              <a:xfrm>
                <a:off x="255453" y="5467071"/>
                <a:ext cx="8591550" cy="876218"/>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spcAft>
                    <a:spcPts val="0"/>
                  </a:spcAft>
                </a:pPr>
                <a:r>
                  <a:rPr lang="en-US" sz="4000" dirty="0">
                    <a:solidFill>
                      <a:schemeClr val="bg1"/>
                    </a:solidFill>
                    <a:latin typeface="Arial" panose="020B0604020202020204" pitchFamily="34" charset="0"/>
                    <a:cs typeface="Arial" panose="020B0604020202020204" pitchFamily="34" charset="0"/>
                  </a:rPr>
                  <a:t>Fire Risk Index for Historic Buildings</a:t>
                </a:r>
              </a:p>
            </p:txBody>
          </p:sp>
        </p:grpSp>
        <p:sp>
          <p:nvSpPr>
            <p:cNvPr id="23" name="TextBox 22"/>
            <p:cNvSpPr txBox="1"/>
            <p:nvPr/>
          </p:nvSpPr>
          <p:spPr>
            <a:xfrm>
              <a:off x="252265" y="6102906"/>
              <a:ext cx="9144000"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Evaluates the risk assessment in existing wood frame apartment buildings.</a:t>
              </a:r>
            </a:p>
          </p:txBody>
        </p:sp>
      </p:grpSp>
      <p:grpSp>
        <p:nvGrpSpPr>
          <p:cNvPr id="26" name="Group 25"/>
          <p:cNvGrpSpPr/>
          <p:nvPr/>
        </p:nvGrpSpPr>
        <p:grpSpPr>
          <a:xfrm>
            <a:off x="11237" y="-5333"/>
            <a:ext cx="9144000" cy="2566574"/>
            <a:chOff x="0" y="1241005"/>
            <a:chExt cx="9144000" cy="2566574"/>
          </a:xfrm>
        </p:grpSpPr>
        <p:sp>
          <p:nvSpPr>
            <p:cNvPr id="27" name="Isosceles Triangle 2"/>
            <p:cNvSpPr/>
            <p:nvPr/>
          </p:nvSpPr>
          <p:spPr>
            <a:xfrm rot="10800000">
              <a:off x="0" y="1241005"/>
              <a:ext cx="9144000" cy="1627140"/>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txBox="1">
              <a:spLocks/>
            </p:cNvSpPr>
            <p:nvPr/>
          </p:nvSpPr>
          <p:spPr>
            <a:xfrm>
              <a:off x="276225" y="1548630"/>
              <a:ext cx="8591550" cy="857176"/>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spcAft>
                  <a:spcPts val="0"/>
                </a:spcAft>
              </a:pPr>
              <a:r>
                <a:rPr lang="en-US" sz="4000" dirty="0">
                  <a:solidFill>
                    <a:schemeClr val="bg1"/>
                  </a:solidFill>
                  <a:latin typeface="Arial" panose="020B0604020202020204" pitchFamily="34" charset="0"/>
                  <a:cs typeface="Arial" panose="020B0604020202020204" pitchFamily="34" charset="0"/>
                </a:rPr>
                <a:t>Wildfires</a:t>
              </a:r>
            </a:p>
          </p:txBody>
        </p:sp>
        <p:sp>
          <p:nvSpPr>
            <p:cNvPr id="29" name="TextBox 28"/>
            <p:cNvSpPr txBox="1"/>
            <p:nvPr/>
          </p:nvSpPr>
          <p:spPr>
            <a:xfrm>
              <a:off x="360776" y="2853472"/>
              <a:ext cx="8169766"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Evaluate archaeological sites and determine fire spread indices.</a:t>
              </a:r>
            </a:p>
          </p:txBody>
        </p:sp>
      </p:gr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296164452"/>
      </p:ext>
    </p:extLst>
  </p:cSld>
  <p:clrMapOvr>
    <a:masterClrMapping/>
  </p:clrMapOvr>
  <mc:AlternateContent xmlns:mc="http://schemas.openxmlformats.org/markup-compatibility/2006" xmlns:p14="http://schemas.microsoft.com/office/powerpoint/2010/main">
    <mc:Choice Requires="p14">
      <p:transition spd="slow" p14:dur="2000" advTm="75382"/>
    </mc:Choice>
    <mc:Fallback xmlns="">
      <p:transition spd="slow" advTm="75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 presetClass="entr" presetSubtype="4"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500" fill="hold"/>
                                        <p:tgtEl>
                                          <p:spTgt spid="17"/>
                                        </p:tgtEl>
                                        <p:attrNameLst>
                                          <p:attrName>ppt_x</p:attrName>
                                        </p:attrNameLst>
                                      </p:cBhvr>
                                      <p:tavLst>
                                        <p:tav tm="0">
                                          <p:val>
                                            <p:strVal val="#ppt_x"/>
                                          </p:val>
                                        </p:tav>
                                        <p:tav tm="100000">
                                          <p:val>
                                            <p:strVal val="#ppt_x"/>
                                          </p:val>
                                        </p:tav>
                                      </p:tavLst>
                                    </p:anim>
                                    <p:anim calcmode="lin" valueType="num">
                                      <p:cBhvr additive="base">
                                        <p:cTn id="1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042004" y="137529"/>
            <a:ext cx="4910085" cy="6353582"/>
            <a:chOff x="4042004" y="137529"/>
            <a:chExt cx="4910085" cy="6353582"/>
          </a:xfrm>
        </p:grpSpPr>
        <p:sp>
          <p:nvSpPr>
            <p:cNvPr id="12" name="Box"/>
            <p:cNvSpPr/>
            <p:nvPr/>
          </p:nvSpPr>
          <p:spPr>
            <a:xfrm>
              <a:off x="4042004" y="137529"/>
              <a:ext cx="4910085" cy="6353582"/>
            </a:xfrm>
            <a:prstGeom prst="roundRect">
              <a:avLst>
                <a:gd name="adj" fmla="val 7357"/>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w="28575">
                  <a:solidFill>
                    <a:schemeClr val="tx1"/>
                  </a:solidFill>
                </a:ln>
                <a:latin typeface="Arial" panose="020B0604020202020204" pitchFamily="34" charset="0"/>
                <a:cs typeface="Arial" panose="020B0604020202020204" pitchFamily="34" charset="0"/>
              </a:endParaRPr>
            </a:p>
          </p:txBody>
        </p:sp>
        <p:sp>
          <p:nvSpPr>
            <p:cNvPr id="2" name="Rectangle 1"/>
            <p:cNvSpPr/>
            <p:nvPr/>
          </p:nvSpPr>
          <p:spPr>
            <a:xfrm>
              <a:off x="4250035" y="354078"/>
              <a:ext cx="4205344" cy="1169551"/>
            </a:xfrm>
            <a:prstGeom prst="rect">
              <a:avLst/>
            </a:prstGeom>
          </p:spPr>
          <p:txBody>
            <a:bodyPr wrap="square">
              <a:spAutoFit/>
            </a:bodyPr>
            <a:lstStyle/>
            <a:p>
              <a:r>
                <a:rPr lang="en-US" sz="3500" b="1" dirty="0">
                  <a:latin typeface="Arial" panose="020B0604020202020204" pitchFamily="34" charset="0"/>
                  <a:cs typeface="Arial" panose="020B0604020202020204" pitchFamily="34" charset="0"/>
                </a:rPr>
                <a:t>Fire Safety Assessment Tools </a:t>
              </a:r>
            </a:p>
          </p:txBody>
        </p:sp>
      </p:grpSp>
      <p:sp>
        <p:nvSpPr>
          <p:cNvPr id="4" name="Title 1"/>
          <p:cNvSpPr txBox="1">
            <a:spLocks/>
          </p:cNvSpPr>
          <p:nvPr/>
        </p:nvSpPr>
        <p:spPr>
          <a:xfrm>
            <a:off x="690342" y="3904897"/>
            <a:ext cx="8925447" cy="720558"/>
          </a:xfrm>
          <a:prstGeom prst="rect">
            <a:avLst/>
          </a:prstGeom>
        </p:spPr>
        <p:txBody>
          <a:bodyPr>
            <a:norm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endParaRPr lang="en-US" sz="2400" dirty="0">
              <a:latin typeface="Arial" panose="020B0604020202020204" pitchFamily="34" charset="0"/>
              <a:cs typeface="Arial" panose="020B0604020202020204" pitchFamily="34" charset="0"/>
            </a:endParaRPr>
          </a:p>
        </p:txBody>
      </p:sp>
      <p:sp>
        <p:nvSpPr>
          <p:cNvPr id="5" name="TextBox 4"/>
          <p:cNvSpPr txBox="1"/>
          <p:nvPr/>
        </p:nvSpPr>
        <p:spPr>
          <a:xfrm>
            <a:off x="4334933" y="1654754"/>
            <a:ext cx="335280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Code Narratives</a:t>
            </a:r>
          </a:p>
        </p:txBody>
      </p:sp>
      <p:sp>
        <p:nvSpPr>
          <p:cNvPr id="8" name="TextBox 7"/>
          <p:cNvSpPr txBox="1"/>
          <p:nvPr/>
        </p:nvSpPr>
        <p:spPr>
          <a:xfrm>
            <a:off x="4334933" y="2297434"/>
            <a:ext cx="335280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Code Descriptions</a:t>
            </a:r>
          </a:p>
        </p:txBody>
      </p:sp>
      <p:sp>
        <p:nvSpPr>
          <p:cNvPr id="9" name="TextBox 8"/>
          <p:cNvSpPr txBox="1"/>
          <p:nvPr/>
        </p:nvSpPr>
        <p:spPr>
          <a:xfrm>
            <a:off x="4334933" y="2940114"/>
            <a:ext cx="335280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Code Commentary</a:t>
            </a:r>
          </a:p>
        </p:txBody>
      </p:sp>
      <p:sp>
        <p:nvSpPr>
          <p:cNvPr id="10" name="TextBox 9"/>
          <p:cNvSpPr txBox="1"/>
          <p:nvPr/>
        </p:nvSpPr>
        <p:spPr>
          <a:xfrm>
            <a:off x="4334933" y="3582795"/>
            <a:ext cx="4316848"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Requirement Handbooks</a:t>
            </a:r>
          </a:p>
        </p:txBody>
      </p:sp>
      <p:sp>
        <p:nvSpPr>
          <p:cNvPr id="14" name="Text"/>
          <p:cNvSpPr/>
          <p:nvPr/>
        </p:nvSpPr>
        <p:spPr>
          <a:xfrm>
            <a:off x="270933" y="1617223"/>
            <a:ext cx="3003424" cy="2400657"/>
          </a:xfrm>
          <a:prstGeom prst="rect">
            <a:avLst/>
          </a:prstGeom>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Use layers of protection to assess the level of safety in a building.</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073168969"/>
      </p:ext>
    </p:extLst>
  </p:cSld>
  <p:clrMapOvr>
    <a:masterClrMapping/>
  </p:clrMapOvr>
  <mc:AlternateContent xmlns:mc="http://schemas.openxmlformats.org/markup-compatibility/2006" xmlns:p14="http://schemas.microsoft.com/office/powerpoint/2010/main">
    <mc:Choice Requires="p14">
      <p:transition spd="slow" p14:dur="2000" advTm="50945"/>
    </mc:Choice>
    <mc:Fallback xmlns="">
      <p:transition spd="slow" advTm="50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5"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Complies with current const codes"/>
          <p:cNvGrpSpPr/>
          <p:nvPr/>
        </p:nvGrpSpPr>
        <p:grpSpPr>
          <a:xfrm>
            <a:off x="473726" y="1646497"/>
            <a:ext cx="8340413" cy="1536569"/>
            <a:chOff x="1519160" y="147210"/>
            <a:chExt cx="6235419" cy="1765913"/>
          </a:xfrm>
        </p:grpSpPr>
        <p:sp>
          <p:nvSpPr>
            <p:cNvPr id="3" name="Box"/>
            <p:cNvSpPr/>
            <p:nvPr/>
          </p:nvSpPr>
          <p:spPr>
            <a:xfrm>
              <a:off x="1519160" y="147210"/>
              <a:ext cx="6235419" cy="1765913"/>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4" name="Text"/>
            <p:cNvSpPr/>
            <p:nvPr/>
          </p:nvSpPr>
          <p:spPr>
            <a:xfrm>
              <a:off x="1742738" y="531003"/>
              <a:ext cx="5786097" cy="955029"/>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Fire Risk Indexing:</a:t>
              </a:r>
              <a:r>
                <a:rPr lang="en-US" sz="2400" dirty="0">
                  <a:latin typeface="Arial" panose="020B0604020202020204" pitchFamily="34" charset="0"/>
                  <a:cs typeface="Arial" panose="020B0604020202020204" pitchFamily="34" charset="0"/>
                </a:rPr>
                <a:t> a method for evaluating alternative fire safety configurations in existing buildings.</a:t>
              </a:r>
            </a:p>
          </p:txBody>
        </p:sp>
      </p:grpSp>
      <p:grpSp>
        <p:nvGrpSpPr>
          <p:cNvPr id="7" name="Group 6"/>
          <p:cNvGrpSpPr/>
          <p:nvPr/>
        </p:nvGrpSpPr>
        <p:grpSpPr>
          <a:xfrm>
            <a:off x="-1775" y="0"/>
            <a:ext cx="9144000" cy="1627632"/>
            <a:chOff x="-11300" y="0"/>
            <a:chExt cx="9144000" cy="1627632"/>
          </a:xfrm>
        </p:grpSpPr>
        <p:sp>
          <p:nvSpPr>
            <p:cNvPr id="13" name="Isosceles Triangle 2"/>
            <p:cNvSpPr/>
            <p:nvPr/>
          </p:nvSpPr>
          <p:spPr>
            <a:xfrm rot="10800000">
              <a:off x="-11300" y="0"/>
              <a:ext cx="9144000" cy="162763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517E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30308" y="426131"/>
              <a:ext cx="7369452"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NFPA Building Exits Code (1924)</a:t>
              </a:r>
            </a:p>
          </p:txBody>
        </p:sp>
      </p:grpSp>
      <p:sp>
        <p:nvSpPr>
          <p:cNvPr id="6" name="TextBox 5"/>
          <p:cNvSpPr txBox="1"/>
          <p:nvPr/>
        </p:nvSpPr>
        <p:spPr>
          <a:xfrm>
            <a:off x="558370" y="5802739"/>
            <a:ext cx="8023709" cy="830997"/>
          </a:xfrm>
          <a:prstGeom prst="rect">
            <a:avLst/>
          </a:prstGeom>
          <a:noFill/>
        </p:spPr>
        <p:txBody>
          <a:bodyPr wrap="square" rtlCol="0">
            <a:spAutoFit/>
          </a:bodyPr>
          <a:lstStyle/>
          <a:p>
            <a:r>
              <a:rPr lang="en-US" sz="2400" i="1" dirty="0">
                <a:latin typeface="Arial" panose="020B0604020202020204" pitchFamily="34" charset="0"/>
                <a:cs typeface="Arial" panose="020B0604020202020204" pitchFamily="34" charset="0"/>
              </a:rPr>
              <a:t>“the relation between the maximum number of persons on each floor shall be determined by the following formula…”</a:t>
            </a:r>
          </a:p>
        </p:txBody>
      </p:sp>
      <p:grpSp>
        <p:nvGrpSpPr>
          <p:cNvPr id="14" name="Group 13"/>
          <p:cNvGrpSpPr/>
          <p:nvPr/>
        </p:nvGrpSpPr>
        <p:grpSpPr>
          <a:xfrm>
            <a:off x="304529" y="3683457"/>
            <a:ext cx="8509610" cy="1949875"/>
            <a:chOff x="455277" y="2864307"/>
            <a:chExt cx="8509610" cy="1949875"/>
          </a:xfrm>
        </p:grpSpPr>
        <p:sp>
          <p:nvSpPr>
            <p:cNvPr id="8" name="TextBox 7"/>
            <p:cNvSpPr txBox="1"/>
            <p:nvPr/>
          </p:nvSpPr>
          <p:spPr>
            <a:xfrm>
              <a:off x="455277" y="3439163"/>
              <a:ext cx="657086"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N</a:t>
              </a:r>
            </a:p>
          </p:txBody>
        </p:sp>
        <p:sp>
          <p:nvSpPr>
            <p:cNvPr id="9" name="Equal 8"/>
            <p:cNvSpPr/>
            <p:nvPr/>
          </p:nvSpPr>
          <p:spPr>
            <a:xfrm>
              <a:off x="1247050" y="3719159"/>
              <a:ext cx="460228" cy="36333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10" name="TextBox 9"/>
            <p:cNvSpPr txBox="1"/>
            <p:nvPr/>
          </p:nvSpPr>
          <p:spPr>
            <a:xfrm>
              <a:off x="1496782" y="2864307"/>
              <a:ext cx="7468105"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(A x B x C x D x E x F)</a:t>
              </a:r>
            </a:p>
          </p:txBody>
        </p:sp>
        <p:sp>
          <p:nvSpPr>
            <p:cNvPr id="11" name="Minus 10"/>
            <p:cNvSpPr/>
            <p:nvPr/>
          </p:nvSpPr>
          <p:spPr>
            <a:xfrm>
              <a:off x="1353024" y="3658559"/>
              <a:ext cx="7085087" cy="46458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TextBox 11"/>
            <p:cNvSpPr txBox="1"/>
            <p:nvPr/>
          </p:nvSpPr>
          <p:spPr>
            <a:xfrm>
              <a:off x="4451724" y="3890852"/>
              <a:ext cx="887685"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H</a:t>
              </a:r>
            </a:p>
          </p:txBody>
        </p:sp>
      </p:gr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96520235"/>
      </p:ext>
    </p:extLst>
  </p:cSld>
  <p:clrMapOvr>
    <a:masterClrMapping/>
  </p:clrMapOvr>
  <mc:AlternateContent xmlns:mc="http://schemas.openxmlformats.org/markup-compatibility/2006" xmlns:p14="http://schemas.microsoft.com/office/powerpoint/2010/main">
    <mc:Choice Requires="p14">
      <p:transition spd="slow" p14:dur="2000" advTm="58187"/>
    </mc:Choice>
    <mc:Fallback xmlns="">
      <p:transition spd="slow" advTm="58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5"/>
                </p:tgtEl>
              </p:cMediaNode>
            </p:audio>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3" y="-1"/>
            <a:ext cx="9144004" cy="866007"/>
          </a:xfrm>
          <a:prstGeom prst="rect">
            <a:avLst/>
          </a:prstGeom>
          <a:solidFill>
            <a:srgbClr val="1F99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5" name="Title 1"/>
          <p:cNvSpPr txBox="1">
            <a:spLocks/>
          </p:cNvSpPr>
          <p:nvPr/>
        </p:nvSpPr>
        <p:spPr>
          <a:xfrm>
            <a:off x="276225" y="170769"/>
            <a:ext cx="8591550" cy="600965"/>
          </a:xfrm>
          <a:prstGeom prst="rect">
            <a:avLst/>
          </a:prstGeom>
        </p:spPr>
        <p:txBody>
          <a:bodyPr>
            <a:normAutofit fontScale="97500" lnSpcReduction="10000"/>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spcAft>
                <a:spcPts val="0"/>
              </a:spcAft>
            </a:pPr>
            <a:r>
              <a:rPr lang="en-US" dirty="0">
                <a:solidFill>
                  <a:schemeClr val="bg1"/>
                </a:solidFill>
                <a:latin typeface="Arial" panose="020B0604020202020204" pitchFamily="34" charset="0"/>
                <a:cs typeface="Arial" panose="020B0604020202020204" pitchFamily="34" charset="0"/>
              </a:rPr>
              <a:t>Life Safety Code Segment</a:t>
            </a:r>
          </a:p>
        </p:txBody>
      </p:sp>
      <p:sp>
        <p:nvSpPr>
          <p:cNvPr id="2" name="TextBox 1"/>
          <p:cNvSpPr txBox="1"/>
          <p:nvPr/>
        </p:nvSpPr>
        <p:spPr>
          <a:xfrm>
            <a:off x="559072" y="3241196"/>
            <a:ext cx="448117" cy="923330"/>
          </a:xfrm>
          <a:prstGeom prst="rect">
            <a:avLst/>
          </a:prstGeom>
          <a:noFill/>
        </p:spPr>
        <p:txBody>
          <a:bodyPr wrap="square" rtlCol="0">
            <a:spAutoFit/>
          </a:bodyPr>
          <a:lstStyle/>
          <a:p>
            <a:r>
              <a:rPr lang="en-US" sz="5400" b="1" dirty="0"/>
              <a:t>N</a:t>
            </a:r>
          </a:p>
        </p:txBody>
      </p:sp>
      <p:sp>
        <p:nvSpPr>
          <p:cNvPr id="3" name="Equal 2"/>
          <p:cNvSpPr/>
          <p:nvPr/>
        </p:nvSpPr>
        <p:spPr>
          <a:xfrm>
            <a:off x="1341320" y="3521192"/>
            <a:ext cx="460228" cy="36333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1919632" y="2646310"/>
            <a:ext cx="6546137" cy="923330"/>
          </a:xfrm>
          <a:prstGeom prst="rect">
            <a:avLst/>
          </a:prstGeom>
          <a:noFill/>
        </p:spPr>
        <p:txBody>
          <a:bodyPr wrap="square" rtlCol="0">
            <a:spAutoFit/>
          </a:bodyPr>
          <a:lstStyle/>
          <a:p>
            <a:r>
              <a:rPr lang="en-US" sz="5400" b="1" dirty="0"/>
              <a:t>(A x B x C x D x E x F)</a:t>
            </a:r>
          </a:p>
        </p:txBody>
      </p:sp>
      <p:sp>
        <p:nvSpPr>
          <p:cNvPr id="5" name="Minus 4"/>
          <p:cNvSpPr/>
          <p:nvPr/>
        </p:nvSpPr>
        <p:spPr>
          <a:xfrm>
            <a:off x="1447294" y="3454536"/>
            <a:ext cx="7085087" cy="46458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45994" y="3692885"/>
            <a:ext cx="887685" cy="923330"/>
          </a:xfrm>
          <a:prstGeom prst="rect">
            <a:avLst/>
          </a:prstGeom>
          <a:noFill/>
        </p:spPr>
        <p:txBody>
          <a:bodyPr wrap="square" rtlCol="0">
            <a:spAutoFit/>
          </a:bodyPr>
          <a:lstStyle/>
          <a:p>
            <a:r>
              <a:rPr lang="en-US" sz="5400" b="1" dirty="0"/>
              <a:t>H</a:t>
            </a:r>
          </a:p>
        </p:txBody>
      </p:sp>
      <p:grpSp>
        <p:nvGrpSpPr>
          <p:cNvPr id="18" name="Group 17"/>
          <p:cNvGrpSpPr/>
          <p:nvPr/>
        </p:nvGrpSpPr>
        <p:grpSpPr>
          <a:xfrm>
            <a:off x="2273887" y="2610196"/>
            <a:ext cx="4933520" cy="3818111"/>
            <a:chOff x="2306142" y="2596620"/>
            <a:chExt cx="4933520" cy="3818111"/>
          </a:xfrm>
        </p:grpSpPr>
        <p:sp>
          <p:nvSpPr>
            <p:cNvPr id="9" name="Oval 8"/>
            <p:cNvSpPr/>
            <p:nvPr/>
          </p:nvSpPr>
          <p:spPr>
            <a:xfrm>
              <a:off x="3069701" y="2596620"/>
              <a:ext cx="1005234" cy="979578"/>
            </a:xfrm>
            <a:prstGeom prst="ellipse">
              <a:avLst/>
            </a:prstGeom>
            <a:solidFill>
              <a:schemeClr val="bg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3558416" y="3566757"/>
              <a:ext cx="0" cy="2663045"/>
            </a:xfrm>
            <a:prstGeom prst="line">
              <a:avLst/>
            </a:prstGeom>
            <a:ln w="31750"/>
          </p:spPr>
          <p:style>
            <a:lnRef idx="2">
              <a:schemeClr val="accent1"/>
            </a:lnRef>
            <a:fillRef idx="0">
              <a:schemeClr val="accent1"/>
            </a:fillRef>
            <a:effectRef idx="1">
              <a:schemeClr val="accent1"/>
            </a:effectRef>
            <a:fontRef idx="minor">
              <a:schemeClr val="tx1"/>
            </a:fontRef>
          </p:style>
        </p:cxnSp>
        <p:sp>
          <p:nvSpPr>
            <p:cNvPr id="15" name="Box"/>
            <p:cNvSpPr/>
            <p:nvPr/>
          </p:nvSpPr>
          <p:spPr>
            <a:xfrm>
              <a:off x="2306142" y="4616215"/>
              <a:ext cx="4933520" cy="1798516"/>
            </a:xfrm>
            <a:prstGeom prst="roundRect">
              <a:avLst/>
            </a:prstGeom>
            <a:solidFill>
              <a:schemeClr val="bg1"/>
            </a:solidFill>
            <a:ln>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286060" y="2615365"/>
              <a:ext cx="598241" cy="923330"/>
            </a:xfrm>
            <a:prstGeom prst="rect">
              <a:avLst/>
            </a:prstGeom>
          </p:spPr>
          <p:txBody>
            <a:bodyPr wrap="none">
              <a:spAutoFit/>
            </a:bodyPr>
            <a:lstStyle/>
            <a:p>
              <a:r>
                <a:rPr lang="en-US" sz="5400" b="1" dirty="0"/>
                <a:t>B</a:t>
              </a:r>
              <a:endParaRPr lang="en-US" sz="5400" dirty="0"/>
            </a:p>
          </p:txBody>
        </p:sp>
      </p:grpSp>
      <p:graphicFrame>
        <p:nvGraphicFramePr>
          <p:cNvPr id="20" name="Table 19"/>
          <p:cNvGraphicFramePr>
            <a:graphicFrameLocks noGrp="1"/>
          </p:cNvGraphicFramePr>
          <p:nvPr>
            <p:extLst>
              <p:ext uri="{D42A27DB-BD31-4B8C-83A1-F6EECF244321}">
                <p14:modId xmlns:p14="http://schemas.microsoft.com/office/powerpoint/2010/main" val="2334652227"/>
              </p:ext>
            </p:extLst>
          </p:nvPr>
        </p:nvGraphicFramePr>
        <p:xfrm>
          <a:off x="2638090" y="4758969"/>
          <a:ext cx="4463000" cy="1381760"/>
        </p:xfrm>
        <a:graphic>
          <a:graphicData uri="http://schemas.openxmlformats.org/drawingml/2006/table">
            <a:tbl>
              <a:tblPr firstRow="1" bandRow="1">
                <a:tableStyleId>{2D5ABB26-0587-4C30-8999-92F81FD0307C}</a:tableStyleId>
              </a:tblPr>
              <a:tblGrid>
                <a:gridCol w="2231500">
                  <a:extLst>
                    <a:ext uri="{9D8B030D-6E8A-4147-A177-3AD203B41FA5}">
                      <a16:colId xmlns:a16="http://schemas.microsoft.com/office/drawing/2014/main" val="20000"/>
                    </a:ext>
                  </a:extLst>
                </a:gridCol>
                <a:gridCol w="2231500">
                  <a:extLst>
                    <a:ext uri="{9D8B030D-6E8A-4147-A177-3AD203B41FA5}">
                      <a16:colId xmlns:a16="http://schemas.microsoft.com/office/drawing/2014/main" val="20001"/>
                    </a:ext>
                  </a:extLst>
                </a:gridCol>
              </a:tblGrid>
              <a:tr h="370840">
                <a:tc>
                  <a:txBody>
                    <a:bodyPr/>
                    <a:lstStyle/>
                    <a:p>
                      <a:pPr algn="l"/>
                      <a:r>
                        <a:rPr lang="en-US" b="1" dirty="0">
                          <a:latin typeface="Arial" panose="020B0604020202020204" pitchFamily="34" charset="0"/>
                          <a:cs typeface="Arial" panose="020B0604020202020204" pitchFamily="34" charset="0"/>
                        </a:rPr>
                        <a:t>Construction Type</a:t>
                      </a:r>
                    </a:p>
                  </a:txBody>
                  <a:tcPr/>
                </a:tc>
                <a:tc>
                  <a:txBody>
                    <a:bodyPr/>
                    <a:lstStyle/>
                    <a:p>
                      <a:pPr algn="ctr"/>
                      <a:r>
                        <a:rPr lang="en-US" b="1" dirty="0">
                          <a:latin typeface="Arial" panose="020B0604020202020204" pitchFamily="34" charset="0"/>
                          <a:cs typeface="Arial" panose="020B0604020202020204" pitchFamily="34" charset="0"/>
                        </a:rPr>
                        <a:t>Value</a:t>
                      </a:r>
                    </a:p>
                  </a:txBody>
                  <a:tcPr/>
                </a:tc>
                <a:extLst>
                  <a:ext uri="{0D108BD9-81ED-4DB2-BD59-A6C34878D82A}">
                    <a16:rowId xmlns:a16="http://schemas.microsoft.com/office/drawing/2014/main" val="10000"/>
                  </a:ext>
                </a:extLst>
              </a:tr>
              <a:tr h="370840">
                <a:tc>
                  <a:txBody>
                    <a:bodyPr/>
                    <a:lstStyle/>
                    <a:p>
                      <a:pPr algn="l"/>
                      <a:r>
                        <a:rPr lang="en-US" dirty="0">
                          <a:latin typeface="Arial" panose="020B0604020202020204" pitchFamily="34" charset="0"/>
                          <a:cs typeface="Arial" panose="020B0604020202020204" pitchFamily="34" charset="0"/>
                        </a:rPr>
                        <a:t>Ordinary</a:t>
                      </a:r>
                    </a:p>
                  </a:txBody>
                  <a:tcPr/>
                </a:tc>
                <a:tc>
                  <a:txBody>
                    <a:bodyPr/>
                    <a:lstStyle/>
                    <a:p>
                      <a:pPr algn="ctr"/>
                      <a:r>
                        <a:rPr lang="en-US" dirty="0">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10001"/>
                  </a:ext>
                </a:extLst>
              </a:tr>
              <a:tr h="370840">
                <a:tc>
                  <a:txBody>
                    <a:bodyPr/>
                    <a:lstStyle/>
                    <a:p>
                      <a:pPr algn="l"/>
                      <a:r>
                        <a:rPr lang="en-US" dirty="0">
                          <a:latin typeface="Arial" panose="020B0604020202020204" pitchFamily="34" charset="0"/>
                          <a:cs typeface="Arial" panose="020B0604020202020204" pitchFamily="34" charset="0"/>
                        </a:rPr>
                        <a:t>Mill or Fire Resistive</a:t>
                      </a:r>
                    </a:p>
                  </a:txBody>
                  <a:tcPr/>
                </a:tc>
                <a:tc>
                  <a:txBody>
                    <a:bodyPr/>
                    <a:lstStyle/>
                    <a:p>
                      <a:pPr algn="ctr"/>
                      <a:r>
                        <a:rPr lang="en-US" dirty="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val="10002"/>
                  </a:ext>
                </a:extLst>
              </a:tr>
            </a:tbl>
          </a:graphicData>
        </a:graphic>
      </p:graphicFrame>
      <p:grpSp>
        <p:nvGrpSpPr>
          <p:cNvPr id="28" name="Group 27"/>
          <p:cNvGrpSpPr/>
          <p:nvPr/>
        </p:nvGrpSpPr>
        <p:grpSpPr>
          <a:xfrm>
            <a:off x="1115181" y="970493"/>
            <a:ext cx="2744268" cy="2626544"/>
            <a:chOff x="1115181" y="970493"/>
            <a:chExt cx="2744268" cy="2626544"/>
          </a:xfrm>
        </p:grpSpPr>
        <p:grpSp>
          <p:nvGrpSpPr>
            <p:cNvPr id="26" name="Group 25"/>
            <p:cNvGrpSpPr/>
            <p:nvPr/>
          </p:nvGrpSpPr>
          <p:grpSpPr>
            <a:xfrm>
              <a:off x="1115181" y="970493"/>
              <a:ext cx="2744268" cy="2626544"/>
              <a:chOff x="1115181" y="970493"/>
              <a:chExt cx="2744268" cy="2626544"/>
            </a:xfrm>
          </p:grpSpPr>
          <p:sp>
            <p:nvSpPr>
              <p:cNvPr id="8" name="Oval 7"/>
              <p:cNvSpPr/>
              <p:nvPr/>
            </p:nvSpPr>
            <p:spPr>
              <a:xfrm>
                <a:off x="1981198" y="2617459"/>
                <a:ext cx="1005234" cy="979578"/>
              </a:xfrm>
              <a:prstGeom prst="ellipse">
                <a:avLst/>
              </a:prstGeom>
              <a:solidFill>
                <a:schemeClr val="bg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161556" y="2636229"/>
                <a:ext cx="620683" cy="923330"/>
              </a:xfrm>
              <a:prstGeom prst="rect">
                <a:avLst/>
              </a:prstGeom>
            </p:spPr>
            <p:txBody>
              <a:bodyPr wrap="none">
                <a:spAutoFit/>
              </a:bodyPr>
              <a:lstStyle/>
              <a:p>
                <a:r>
                  <a:rPr lang="en-US" sz="5400" b="1" dirty="0"/>
                  <a:t>A</a:t>
                </a:r>
                <a:endParaRPr lang="en-US" sz="5400" dirty="0"/>
              </a:p>
            </p:txBody>
          </p:sp>
          <p:cxnSp>
            <p:nvCxnSpPr>
              <p:cNvPr id="22" name="Straight Connector 21"/>
              <p:cNvCxnSpPr/>
              <p:nvPr/>
            </p:nvCxnSpPr>
            <p:spPr>
              <a:xfrm>
                <a:off x="2468441" y="1132402"/>
                <a:ext cx="0" cy="1479001"/>
              </a:xfrm>
              <a:prstGeom prst="line">
                <a:avLst/>
              </a:prstGeom>
              <a:ln w="31750"/>
            </p:spPr>
            <p:style>
              <a:lnRef idx="2">
                <a:schemeClr val="accent1"/>
              </a:lnRef>
              <a:fillRef idx="0">
                <a:schemeClr val="accent1"/>
              </a:fillRef>
              <a:effectRef idx="1">
                <a:schemeClr val="accent1"/>
              </a:effectRef>
              <a:fontRef idx="minor">
                <a:schemeClr val="tx1"/>
              </a:fontRef>
            </p:style>
          </p:cxnSp>
          <p:sp>
            <p:nvSpPr>
              <p:cNvPr id="24" name="Box"/>
              <p:cNvSpPr/>
              <p:nvPr/>
            </p:nvSpPr>
            <p:spPr>
              <a:xfrm>
                <a:off x="1115181" y="970493"/>
                <a:ext cx="2744268" cy="1101146"/>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Text"/>
            <p:cNvSpPr/>
            <p:nvPr/>
          </p:nvSpPr>
          <p:spPr>
            <a:xfrm>
              <a:off x="1228529" y="1119080"/>
              <a:ext cx="2619631" cy="861774"/>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Units of Stair Width</a:t>
              </a:r>
            </a:p>
            <a:p>
              <a:endParaRPr lang="en-US" sz="1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1 unit = 22 inches</a:t>
              </a:r>
              <a:endParaRPr lang="en-US" sz="2000" dirty="0">
                <a:latin typeface="Arial" panose="020B0604020202020204" pitchFamily="34" charset="0"/>
                <a:cs typeface="Arial" panose="020B0604020202020204" pitchFamily="34" charset="0"/>
              </a:endParaRPr>
            </a:p>
          </p:txBody>
        </p:sp>
      </p:grpSp>
      <p:grpSp>
        <p:nvGrpSpPr>
          <p:cNvPr id="35" name="Group 34"/>
          <p:cNvGrpSpPr/>
          <p:nvPr/>
        </p:nvGrpSpPr>
        <p:grpSpPr>
          <a:xfrm>
            <a:off x="132355" y="3190494"/>
            <a:ext cx="3261396" cy="2939447"/>
            <a:chOff x="143644" y="3213072"/>
            <a:chExt cx="3261396" cy="2939447"/>
          </a:xfrm>
        </p:grpSpPr>
        <p:grpSp>
          <p:nvGrpSpPr>
            <p:cNvPr id="30" name="Group 29"/>
            <p:cNvGrpSpPr/>
            <p:nvPr/>
          </p:nvGrpSpPr>
          <p:grpSpPr>
            <a:xfrm>
              <a:off x="388674" y="3213072"/>
              <a:ext cx="1005234" cy="979578"/>
              <a:chOff x="531900" y="2127670"/>
              <a:chExt cx="1005234" cy="979578"/>
            </a:xfrm>
          </p:grpSpPr>
          <p:sp>
            <p:nvSpPr>
              <p:cNvPr id="7" name="Oval 6"/>
              <p:cNvSpPr/>
              <p:nvPr/>
            </p:nvSpPr>
            <p:spPr>
              <a:xfrm>
                <a:off x="531900" y="2127670"/>
                <a:ext cx="1005234" cy="979578"/>
              </a:xfrm>
              <a:prstGeom prst="ellipse">
                <a:avLst/>
              </a:prstGeom>
              <a:solidFill>
                <a:schemeClr val="bg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TextBox 28"/>
              <p:cNvSpPr txBox="1"/>
              <p:nvPr/>
            </p:nvSpPr>
            <p:spPr>
              <a:xfrm>
                <a:off x="701947" y="2167276"/>
                <a:ext cx="448117"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N</a:t>
                </a:r>
              </a:p>
            </p:txBody>
          </p:sp>
        </p:grpSp>
        <p:cxnSp>
          <p:nvCxnSpPr>
            <p:cNvPr id="31" name="Straight Connector 30"/>
            <p:cNvCxnSpPr/>
            <p:nvPr/>
          </p:nvCxnSpPr>
          <p:spPr>
            <a:xfrm>
              <a:off x="881973" y="4197526"/>
              <a:ext cx="0" cy="822591"/>
            </a:xfrm>
            <a:prstGeom prst="line">
              <a:avLst/>
            </a:prstGeom>
            <a:ln w="31750"/>
          </p:spPr>
          <p:style>
            <a:lnRef idx="2">
              <a:schemeClr val="accent1"/>
            </a:lnRef>
            <a:fillRef idx="0">
              <a:schemeClr val="accent1"/>
            </a:fillRef>
            <a:effectRef idx="1">
              <a:schemeClr val="accent1"/>
            </a:effectRef>
            <a:fontRef idx="minor">
              <a:schemeClr val="tx1"/>
            </a:fontRef>
          </p:style>
        </p:cxnSp>
        <p:sp>
          <p:nvSpPr>
            <p:cNvPr id="33" name="Box"/>
            <p:cNvSpPr/>
            <p:nvPr/>
          </p:nvSpPr>
          <p:spPr>
            <a:xfrm>
              <a:off x="143644" y="4907264"/>
              <a:ext cx="3261396" cy="1245255"/>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4" name="Text"/>
          <p:cNvSpPr/>
          <p:nvPr/>
        </p:nvSpPr>
        <p:spPr>
          <a:xfrm>
            <a:off x="302971" y="5055852"/>
            <a:ext cx="2973412"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Number of persons permitted on each floor above the first floor.</a:t>
            </a:r>
          </a:p>
        </p:txBody>
      </p:sp>
      <p:grpSp>
        <p:nvGrpSpPr>
          <p:cNvPr id="47" name="Group 46"/>
          <p:cNvGrpSpPr/>
          <p:nvPr/>
        </p:nvGrpSpPr>
        <p:grpSpPr>
          <a:xfrm>
            <a:off x="2183054" y="2642506"/>
            <a:ext cx="6926481" cy="4178445"/>
            <a:chOff x="2170936" y="2619257"/>
            <a:chExt cx="6926481" cy="4178445"/>
          </a:xfrm>
        </p:grpSpPr>
        <p:grpSp>
          <p:nvGrpSpPr>
            <p:cNvPr id="46" name="Group 45"/>
            <p:cNvGrpSpPr/>
            <p:nvPr/>
          </p:nvGrpSpPr>
          <p:grpSpPr>
            <a:xfrm>
              <a:off x="2170936" y="2619257"/>
              <a:ext cx="6926481" cy="4178445"/>
              <a:chOff x="2170936" y="2619257"/>
              <a:chExt cx="6926481" cy="4178445"/>
            </a:xfrm>
          </p:grpSpPr>
          <p:grpSp>
            <p:nvGrpSpPr>
              <p:cNvPr id="43" name="Group 42"/>
              <p:cNvGrpSpPr/>
              <p:nvPr/>
            </p:nvGrpSpPr>
            <p:grpSpPr>
              <a:xfrm>
                <a:off x="4119149" y="2619257"/>
                <a:ext cx="1005234" cy="2440077"/>
                <a:chOff x="4119149" y="2619257"/>
                <a:chExt cx="1005234" cy="2440077"/>
              </a:xfrm>
            </p:grpSpPr>
            <p:grpSp>
              <p:nvGrpSpPr>
                <p:cNvPr id="42" name="Group 41"/>
                <p:cNvGrpSpPr/>
                <p:nvPr/>
              </p:nvGrpSpPr>
              <p:grpSpPr>
                <a:xfrm>
                  <a:off x="4119149" y="2619257"/>
                  <a:ext cx="1005234" cy="979578"/>
                  <a:chOff x="4119149" y="2619257"/>
                  <a:chExt cx="1005234" cy="979578"/>
                </a:xfrm>
              </p:grpSpPr>
              <p:sp>
                <p:nvSpPr>
                  <p:cNvPr id="36" name="Oval 35"/>
                  <p:cNvSpPr/>
                  <p:nvPr/>
                </p:nvSpPr>
                <p:spPr>
                  <a:xfrm>
                    <a:off x="4119149" y="2619257"/>
                    <a:ext cx="1005234" cy="979578"/>
                  </a:xfrm>
                  <a:prstGeom prst="ellipse">
                    <a:avLst/>
                  </a:prstGeom>
                  <a:solidFill>
                    <a:schemeClr val="bg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Rectangle 36"/>
                  <p:cNvSpPr/>
                  <p:nvPr/>
                </p:nvSpPr>
                <p:spPr>
                  <a:xfrm>
                    <a:off x="4299507" y="2628502"/>
                    <a:ext cx="684803" cy="923330"/>
                  </a:xfrm>
                  <a:prstGeom prst="rect">
                    <a:avLst/>
                  </a:prstGeom>
                </p:spPr>
                <p:txBody>
                  <a:bodyPr wrap="none">
                    <a:spAutoFit/>
                  </a:bodyPr>
                  <a:lstStyle/>
                  <a:p>
                    <a:r>
                      <a:rPr lang="en-US" sz="5400" b="1" dirty="0">
                        <a:latin typeface="Arial" panose="020B0604020202020204" pitchFamily="34" charset="0"/>
                        <a:cs typeface="Arial" panose="020B0604020202020204" pitchFamily="34" charset="0"/>
                      </a:rPr>
                      <a:t>C</a:t>
                    </a:r>
                    <a:endParaRPr lang="en-US" sz="5400" dirty="0">
                      <a:latin typeface="Arial" panose="020B0604020202020204" pitchFamily="34" charset="0"/>
                      <a:cs typeface="Arial" panose="020B0604020202020204" pitchFamily="34" charset="0"/>
                    </a:endParaRPr>
                  </a:p>
                </p:txBody>
              </p:sp>
            </p:grpSp>
            <p:cxnSp>
              <p:nvCxnSpPr>
                <p:cNvPr id="38" name="Straight Connector 37"/>
                <p:cNvCxnSpPr/>
                <p:nvPr/>
              </p:nvCxnSpPr>
              <p:spPr>
                <a:xfrm>
                  <a:off x="4606392" y="3580333"/>
                  <a:ext cx="0" cy="1479001"/>
                </a:xfrm>
                <a:prstGeom prst="line">
                  <a:avLst/>
                </a:prstGeom>
                <a:ln w="31750"/>
              </p:spPr>
              <p:style>
                <a:lnRef idx="2">
                  <a:schemeClr val="accent1"/>
                </a:lnRef>
                <a:fillRef idx="0">
                  <a:schemeClr val="accent1"/>
                </a:fillRef>
                <a:effectRef idx="1">
                  <a:schemeClr val="accent1"/>
                </a:effectRef>
                <a:fontRef idx="minor">
                  <a:schemeClr val="tx1"/>
                </a:fontRef>
              </p:style>
            </p:cxnSp>
          </p:grpSp>
          <p:sp>
            <p:nvSpPr>
              <p:cNvPr id="39" name="Box"/>
              <p:cNvSpPr/>
              <p:nvPr/>
            </p:nvSpPr>
            <p:spPr>
              <a:xfrm>
                <a:off x="2170936" y="4369583"/>
                <a:ext cx="6926481" cy="2428119"/>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40" name="Text"/>
            <p:cNvSpPr/>
            <p:nvPr/>
          </p:nvSpPr>
          <p:spPr>
            <a:xfrm>
              <a:off x="2367412" y="4507773"/>
              <a:ext cx="6142966" cy="400110"/>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Protection of Vertical Openings</a:t>
              </a:r>
              <a:endParaRPr lang="en-US" sz="2000" dirty="0">
                <a:latin typeface="Arial" panose="020B0604020202020204" pitchFamily="34" charset="0"/>
                <a:cs typeface="Arial" panose="020B0604020202020204" pitchFamily="34" charset="0"/>
              </a:endParaRPr>
            </a:p>
          </p:txBody>
        </p:sp>
      </p:grpSp>
      <p:graphicFrame>
        <p:nvGraphicFramePr>
          <p:cNvPr id="41" name="Table 40"/>
          <p:cNvGraphicFramePr>
            <a:graphicFrameLocks noGrp="1"/>
          </p:cNvGraphicFramePr>
          <p:nvPr>
            <p:extLst>
              <p:ext uri="{D42A27DB-BD31-4B8C-83A1-F6EECF244321}">
                <p14:modId xmlns:p14="http://schemas.microsoft.com/office/powerpoint/2010/main" val="1810033599"/>
              </p:ext>
            </p:extLst>
          </p:nvPr>
        </p:nvGraphicFramePr>
        <p:xfrm>
          <a:off x="2455575" y="4921956"/>
          <a:ext cx="6417696" cy="1750826"/>
        </p:xfrm>
        <a:graphic>
          <a:graphicData uri="http://schemas.openxmlformats.org/drawingml/2006/table">
            <a:tbl>
              <a:tblPr firstRow="1" bandRow="1">
                <a:tableStyleId>{2D5ABB26-0587-4C30-8999-92F81FD0307C}</a:tableStyleId>
              </a:tblPr>
              <a:tblGrid>
                <a:gridCol w="5153763">
                  <a:extLst>
                    <a:ext uri="{9D8B030D-6E8A-4147-A177-3AD203B41FA5}">
                      <a16:colId xmlns:a16="http://schemas.microsoft.com/office/drawing/2014/main" val="20000"/>
                    </a:ext>
                  </a:extLst>
                </a:gridCol>
                <a:gridCol w="1263933">
                  <a:extLst>
                    <a:ext uri="{9D8B030D-6E8A-4147-A177-3AD203B41FA5}">
                      <a16:colId xmlns:a16="http://schemas.microsoft.com/office/drawing/2014/main" val="20001"/>
                    </a:ext>
                  </a:extLst>
                </a:gridCol>
              </a:tblGrid>
              <a:tr h="369066">
                <a:tc>
                  <a:txBody>
                    <a:bodyPr/>
                    <a:lstStyle/>
                    <a:p>
                      <a:pPr algn="l"/>
                      <a:r>
                        <a:rPr lang="en-US" b="0" dirty="0">
                          <a:latin typeface="Arial" panose="020B0604020202020204" pitchFamily="34" charset="0"/>
                          <a:cs typeface="Arial" panose="020B0604020202020204" pitchFamily="34" charset="0"/>
                        </a:rPr>
                        <a:t>Stairs</a:t>
                      </a:r>
                    </a:p>
                  </a:txBody>
                  <a:tcPr/>
                </a:tc>
                <a:tc>
                  <a:txBody>
                    <a:bodyPr/>
                    <a:lstStyle/>
                    <a:p>
                      <a:pPr algn="ctr"/>
                      <a:r>
                        <a:rPr lang="en-US" b="0" dirty="0">
                          <a:latin typeface="Arial" panose="020B0604020202020204" pitchFamily="34" charset="0"/>
                          <a:cs typeface="Arial" panose="020B0604020202020204" pitchFamily="34" charset="0"/>
                        </a:rPr>
                        <a:t>Value</a:t>
                      </a:r>
                    </a:p>
                  </a:txBody>
                  <a:tcPr/>
                </a:tc>
                <a:extLst>
                  <a:ext uri="{0D108BD9-81ED-4DB2-BD59-A6C34878D82A}">
                    <a16:rowId xmlns:a16="http://schemas.microsoft.com/office/drawing/2014/main" val="10000"/>
                  </a:ext>
                </a:extLst>
              </a:tr>
              <a:tr h="370840">
                <a:tc>
                  <a:txBody>
                    <a:bodyPr/>
                    <a:lstStyle/>
                    <a:p>
                      <a:pPr algn="l"/>
                      <a:r>
                        <a:rPr lang="en-US" b="0" dirty="0">
                          <a:latin typeface="Arial" panose="020B0604020202020204" pitchFamily="34" charset="0"/>
                          <a:cs typeface="Arial" panose="020B0604020202020204" pitchFamily="34" charset="0"/>
                        </a:rPr>
                        <a:t>Open or Unenclosed</a:t>
                      </a:r>
                    </a:p>
                  </a:txBody>
                  <a:tcPr/>
                </a:tc>
                <a:tc>
                  <a:txBody>
                    <a:bodyPr/>
                    <a:lstStyle/>
                    <a:p>
                      <a:pPr algn="ctr"/>
                      <a:r>
                        <a:rPr lang="en-US" b="0" dirty="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10001"/>
                  </a:ext>
                </a:extLst>
              </a:tr>
              <a:tr h="370840">
                <a:tc>
                  <a:txBody>
                    <a:bodyPr/>
                    <a:lstStyle/>
                    <a:p>
                      <a:pPr algn="l"/>
                      <a:r>
                        <a:rPr lang="en-US" b="0" dirty="0">
                          <a:latin typeface="Arial" panose="020B0604020202020204" pitchFamily="34" charset="0"/>
                          <a:cs typeface="Arial" panose="020B0604020202020204" pitchFamily="34" charset="0"/>
                        </a:rPr>
                        <a:t>Enclosed</a:t>
                      </a:r>
                      <a:r>
                        <a:rPr lang="en-US" b="0" baseline="0" dirty="0">
                          <a:latin typeface="Arial" panose="020B0604020202020204" pitchFamily="34" charset="0"/>
                          <a:cs typeface="Arial" panose="020B0604020202020204" pitchFamily="34" charset="0"/>
                        </a:rPr>
                        <a:t> but other unprotected vertical openings</a:t>
                      </a:r>
                      <a:endParaRPr lang="en-US" b="0" dirty="0">
                        <a:latin typeface="Arial" panose="020B0604020202020204" pitchFamily="34" charset="0"/>
                        <a:cs typeface="Arial" panose="020B0604020202020204" pitchFamily="34" charset="0"/>
                      </a:endParaRPr>
                    </a:p>
                  </a:txBody>
                  <a:tcPr/>
                </a:tc>
                <a:tc>
                  <a:txBody>
                    <a:bodyPr/>
                    <a:lstStyle/>
                    <a:p>
                      <a:pPr algn="ctr"/>
                      <a:r>
                        <a:rPr lang="en-US" b="0" dirty="0">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10002"/>
                  </a:ext>
                </a:extLst>
              </a:tr>
              <a:tr h="370840">
                <a:tc>
                  <a:txBody>
                    <a:bodyPr/>
                    <a:lstStyle/>
                    <a:p>
                      <a:pPr algn="l"/>
                      <a:r>
                        <a:rPr lang="en-US" b="0" dirty="0">
                          <a:latin typeface="Arial" panose="020B0604020202020204" pitchFamily="34" charset="0"/>
                          <a:cs typeface="Arial" panose="020B0604020202020204" pitchFamily="34" charset="0"/>
                        </a:rPr>
                        <a:t>Enclosed and no other</a:t>
                      </a:r>
                      <a:r>
                        <a:rPr lang="en-US" b="0" baseline="0" dirty="0">
                          <a:latin typeface="Arial" panose="020B0604020202020204" pitchFamily="34" charset="0"/>
                          <a:cs typeface="Arial" panose="020B0604020202020204" pitchFamily="34" charset="0"/>
                        </a:rPr>
                        <a:t> unprotected vertical openings</a:t>
                      </a:r>
                      <a:endParaRPr lang="en-US" b="0" dirty="0">
                        <a:latin typeface="Arial" panose="020B0604020202020204" pitchFamily="34" charset="0"/>
                        <a:cs typeface="Arial" panose="020B0604020202020204" pitchFamily="34" charset="0"/>
                      </a:endParaRPr>
                    </a:p>
                  </a:txBody>
                  <a:tcPr/>
                </a:tc>
                <a:tc>
                  <a:txBody>
                    <a:bodyPr/>
                    <a:lstStyle/>
                    <a:p>
                      <a:pPr algn="ctr"/>
                      <a:r>
                        <a:rPr lang="en-US" b="0" dirty="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val="10003"/>
                  </a:ext>
                </a:extLst>
              </a:tr>
            </a:tbl>
          </a:graphicData>
        </a:graphic>
      </p:graphicFrame>
      <p:grpSp>
        <p:nvGrpSpPr>
          <p:cNvPr id="53" name="Group 52"/>
          <p:cNvGrpSpPr/>
          <p:nvPr/>
        </p:nvGrpSpPr>
        <p:grpSpPr>
          <a:xfrm>
            <a:off x="4569669" y="866007"/>
            <a:ext cx="3896100" cy="2728146"/>
            <a:chOff x="4563506" y="879854"/>
            <a:chExt cx="3896100" cy="2728146"/>
          </a:xfrm>
        </p:grpSpPr>
        <p:sp>
          <p:nvSpPr>
            <p:cNvPr id="48" name="Oval 47"/>
            <p:cNvSpPr/>
            <p:nvPr/>
          </p:nvSpPr>
          <p:spPr>
            <a:xfrm>
              <a:off x="5143924" y="2628422"/>
              <a:ext cx="1005234" cy="979578"/>
            </a:xfrm>
            <a:prstGeom prst="ellipse">
              <a:avLst/>
            </a:prstGeom>
            <a:solidFill>
              <a:schemeClr val="bg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p:nvPr/>
          </p:nvCxnSpPr>
          <p:spPr>
            <a:xfrm>
              <a:off x="5631167" y="1143365"/>
              <a:ext cx="0" cy="1479001"/>
            </a:xfrm>
            <a:prstGeom prst="line">
              <a:avLst/>
            </a:prstGeom>
            <a:ln w="31750"/>
          </p:spPr>
          <p:style>
            <a:lnRef idx="2">
              <a:schemeClr val="accent1"/>
            </a:lnRef>
            <a:fillRef idx="0">
              <a:schemeClr val="accent1"/>
            </a:fillRef>
            <a:effectRef idx="1">
              <a:schemeClr val="accent1"/>
            </a:effectRef>
            <a:fontRef idx="minor">
              <a:schemeClr val="tx1"/>
            </a:fontRef>
          </p:style>
        </p:cxnSp>
        <p:sp>
          <p:nvSpPr>
            <p:cNvPr id="50" name="Box"/>
            <p:cNvSpPr/>
            <p:nvPr/>
          </p:nvSpPr>
          <p:spPr>
            <a:xfrm>
              <a:off x="4563506" y="879854"/>
              <a:ext cx="3896100" cy="1583682"/>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5339906" y="2656353"/>
              <a:ext cx="631904" cy="923330"/>
            </a:xfrm>
            <a:prstGeom prst="rect">
              <a:avLst/>
            </a:prstGeom>
          </p:spPr>
          <p:txBody>
            <a:bodyPr wrap="none">
              <a:spAutoFit/>
            </a:bodyPr>
            <a:lstStyle/>
            <a:p>
              <a:r>
                <a:rPr lang="en-US" sz="5400" b="1" dirty="0"/>
                <a:t>D</a:t>
              </a:r>
              <a:endParaRPr lang="en-US" sz="5400" dirty="0"/>
            </a:p>
          </p:txBody>
        </p:sp>
      </p:grpSp>
      <p:graphicFrame>
        <p:nvGraphicFramePr>
          <p:cNvPr id="54" name="Table 53"/>
          <p:cNvGraphicFramePr>
            <a:graphicFrameLocks noGrp="1"/>
          </p:cNvGraphicFramePr>
          <p:nvPr>
            <p:extLst>
              <p:ext uri="{D42A27DB-BD31-4B8C-83A1-F6EECF244321}">
                <p14:modId xmlns:p14="http://schemas.microsoft.com/office/powerpoint/2010/main" val="984220613"/>
              </p:ext>
            </p:extLst>
          </p:nvPr>
        </p:nvGraphicFramePr>
        <p:xfrm>
          <a:off x="4696736" y="949330"/>
          <a:ext cx="3689788" cy="1381760"/>
        </p:xfrm>
        <a:graphic>
          <a:graphicData uri="http://schemas.openxmlformats.org/drawingml/2006/table">
            <a:tbl>
              <a:tblPr firstRow="1" bandRow="1">
                <a:tableStyleId>{2D5ABB26-0587-4C30-8999-92F81FD0307C}</a:tableStyleId>
              </a:tblPr>
              <a:tblGrid>
                <a:gridCol w="2865843">
                  <a:extLst>
                    <a:ext uri="{9D8B030D-6E8A-4147-A177-3AD203B41FA5}">
                      <a16:colId xmlns:a16="http://schemas.microsoft.com/office/drawing/2014/main" val="20000"/>
                    </a:ext>
                  </a:extLst>
                </a:gridCol>
                <a:gridCol w="823945">
                  <a:extLst>
                    <a:ext uri="{9D8B030D-6E8A-4147-A177-3AD203B41FA5}">
                      <a16:colId xmlns:a16="http://schemas.microsoft.com/office/drawing/2014/main" val="20001"/>
                    </a:ext>
                  </a:extLst>
                </a:gridCol>
              </a:tblGrid>
              <a:tr h="370840">
                <a:tc>
                  <a:txBody>
                    <a:bodyPr/>
                    <a:lstStyle/>
                    <a:p>
                      <a:r>
                        <a:rPr lang="en-US" b="1" dirty="0">
                          <a:latin typeface="Arial" panose="020B0604020202020204" pitchFamily="34" charset="0"/>
                          <a:cs typeface="Arial" panose="020B0604020202020204" pitchFamily="34" charset="0"/>
                        </a:rPr>
                        <a:t>Automatic</a:t>
                      </a:r>
                      <a:r>
                        <a:rPr lang="en-US" b="1" baseline="0" dirty="0">
                          <a:latin typeface="Arial" panose="020B0604020202020204" pitchFamily="34" charset="0"/>
                          <a:cs typeface="Arial" panose="020B0604020202020204" pitchFamily="34" charset="0"/>
                        </a:rPr>
                        <a:t> Sprinkler Protection</a:t>
                      </a:r>
                      <a:endParaRPr lang="en-US" b="1" dirty="0">
                        <a:latin typeface="Arial" panose="020B0604020202020204" pitchFamily="34" charset="0"/>
                        <a:cs typeface="Arial" panose="020B0604020202020204" pitchFamily="34" charset="0"/>
                      </a:endParaRPr>
                    </a:p>
                  </a:txBody>
                  <a:tcPr/>
                </a:tc>
                <a:tc>
                  <a:txBody>
                    <a:bodyPr/>
                    <a:lstStyle/>
                    <a:p>
                      <a:pPr algn="ctr"/>
                      <a:r>
                        <a:rPr lang="en-US" b="1" dirty="0">
                          <a:latin typeface="Arial" panose="020B0604020202020204" pitchFamily="34" charset="0"/>
                          <a:cs typeface="Arial" panose="020B0604020202020204" pitchFamily="34" charset="0"/>
                        </a:rPr>
                        <a:t>Value</a:t>
                      </a:r>
                    </a:p>
                  </a:txBody>
                  <a:tcPr/>
                </a:tc>
                <a:extLst>
                  <a:ext uri="{0D108BD9-81ED-4DB2-BD59-A6C34878D82A}">
                    <a16:rowId xmlns:a16="http://schemas.microsoft.com/office/drawing/2014/main" val="10000"/>
                  </a:ext>
                </a:extLst>
              </a:tr>
              <a:tr h="370840">
                <a:tc>
                  <a:txBody>
                    <a:bodyPr/>
                    <a:lstStyle/>
                    <a:p>
                      <a:r>
                        <a:rPr lang="en-US" dirty="0" err="1">
                          <a:latin typeface="Arial" panose="020B0604020202020204" pitchFamily="34" charset="0"/>
                          <a:cs typeface="Arial" panose="020B0604020202020204" pitchFamily="34" charset="0"/>
                        </a:rPr>
                        <a:t>Sprinklered</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10001"/>
                  </a:ext>
                </a:extLst>
              </a:tr>
              <a:tr h="370840">
                <a:tc>
                  <a:txBody>
                    <a:bodyPr/>
                    <a:lstStyle/>
                    <a:p>
                      <a:r>
                        <a:rPr lang="en-US" dirty="0" err="1">
                          <a:latin typeface="Arial" panose="020B0604020202020204" pitchFamily="34" charset="0"/>
                          <a:cs typeface="Arial" panose="020B0604020202020204" pitchFamily="34" charset="0"/>
                        </a:rPr>
                        <a:t>Unsprinklered</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1</a:t>
                      </a:r>
                    </a:p>
                  </a:txBody>
                  <a:tcPr/>
                </a:tc>
                <a:extLst>
                  <a:ext uri="{0D108BD9-81ED-4DB2-BD59-A6C34878D82A}">
                    <a16:rowId xmlns:a16="http://schemas.microsoft.com/office/drawing/2014/main" val="10002"/>
                  </a:ext>
                </a:extLst>
              </a:tr>
            </a:tbl>
          </a:graphicData>
        </a:graphic>
      </p:graphicFrame>
      <p:grpSp>
        <p:nvGrpSpPr>
          <p:cNvPr id="61" name="Group 60"/>
          <p:cNvGrpSpPr/>
          <p:nvPr/>
        </p:nvGrpSpPr>
        <p:grpSpPr>
          <a:xfrm>
            <a:off x="4978418" y="2608876"/>
            <a:ext cx="4131117" cy="3394905"/>
            <a:chOff x="4978418" y="2608876"/>
            <a:chExt cx="4131117" cy="3394905"/>
          </a:xfrm>
        </p:grpSpPr>
        <p:sp>
          <p:nvSpPr>
            <p:cNvPr id="55" name="Oval 54"/>
            <p:cNvSpPr/>
            <p:nvPr/>
          </p:nvSpPr>
          <p:spPr>
            <a:xfrm>
              <a:off x="6202172" y="2608876"/>
              <a:ext cx="1005234" cy="979578"/>
            </a:xfrm>
            <a:prstGeom prst="ellipse">
              <a:avLst/>
            </a:prstGeom>
            <a:solidFill>
              <a:schemeClr val="bg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6426723" y="2648482"/>
              <a:ext cx="448117" cy="923330"/>
            </a:xfrm>
            <a:prstGeom prst="rect">
              <a:avLst/>
            </a:prstGeom>
            <a:noFill/>
          </p:spPr>
          <p:txBody>
            <a:bodyPr wrap="square" rtlCol="0">
              <a:spAutoFit/>
            </a:bodyPr>
            <a:lstStyle/>
            <a:p>
              <a:r>
                <a:rPr lang="en-US" sz="5400" b="1" dirty="0"/>
                <a:t>E</a:t>
              </a:r>
            </a:p>
          </p:txBody>
        </p:sp>
        <p:cxnSp>
          <p:nvCxnSpPr>
            <p:cNvPr id="57" name="Straight Connector 56"/>
            <p:cNvCxnSpPr/>
            <p:nvPr/>
          </p:nvCxnSpPr>
          <p:spPr>
            <a:xfrm>
              <a:off x="6695471" y="3593330"/>
              <a:ext cx="0" cy="822591"/>
            </a:xfrm>
            <a:prstGeom prst="line">
              <a:avLst/>
            </a:prstGeom>
            <a:ln w="31750"/>
          </p:spPr>
          <p:style>
            <a:lnRef idx="2">
              <a:schemeClr val="accent1"/>
            </a:lnRef>
            <a:fillRef idx="0">
              <a:schemeClr val="accent1"/>
            </a:fillRef>
            <a:effectRef idx="1">
              <a:schemeClr val="accent1"/>
            </a:effectRef>
            <a:fontRef idx="minor">
              <a:schemeClr val="tx1"/>
            </a:fontRef>
          </p:style>
        </p:cxnSp>
        <p:sp>
          <p:nvSpPr>
            <p:cNvPr id="58" name="Box"/>
            <p:cNvSpPr/>
            <p:nvPr/>
          </p:nvSpPr>
          <p:spPr>
            <a:xfrm>
              <a:off x="4978418" y="4303069"/>
              <a:ext cx="4131117" cy="1700712"/>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60" name="Table 59"/>
          <p:cNvGraphicFramePr>
            <a:graphicFrameLocks noGrp="1"/>
          </p:cNvGraphicFramePr>
          <p:nvPr>
            <p:extLst>
              <p:ext uri="{D42A27DB-BD31-4B8C-83A1-F6EECF244321}">
                <p14:modId xmlns:p14="http://schemas.microsoft.com/office/powerpoint/2010/main" val="289101221"/>
              </p:ext>
            </p:extLst>
          </p:nvPr>
        </p:nvGraphicFramePr>
        <p:xfrm>
          <a:off x="5159782" y="4344738"/>
          <a:ext cx="3689788" cy="1483360"/>
        </p:xfrm>
        <a:graphic>
          <a:graphicData uri="http://schemas.openxmlformats.org/drawingml/2006/table">
            <a:tbl>
              <a:tblPr firstRow="1" bandRow="1">
                <a:tableStyleId>{2D5ABB26-0587-4C30-8999-92F81FD0307C}</a:tableStyleId>
              </a:tblPr>
              <a:tblGrid>
                <a:gridCol w="2865843">
                  <a:extLst>
                    <a:ext uri="{9D8B030D-6E8A-4147-A177-3AD203B41FA5}">
                      <a16:colId xmlns:a16="http://schemas.microsoft.com/office/drawing/2014/main" val="20000"/>
                    </a:ext>
                  </a:extLst>
                </a:gridCol>
                <a:gridCol w="823945">
                  <a:extLst>
                    <a:ext uri="{9D8B030D-6E8A-4147-A177-3AD203B41FA5}">
                      <a16:colId xmlns:a16="http://schemas.microsoft.com/office/drawing/2014/main" val="20001"/>
                    </a:ext>
                  </a:extLst>
                </a:gridCol>
              </a:tblGrid>
              <a:tr h="370840">
                <a:tc>
                  <a:txBody>
                    <a:bodyPr/>
                    <a:lstStyle/>
                    <a:p>
                      <a:r>
                        <a:rPr lang="en-US" b="1" dirty="0">
                          <a:latin typeface="Arial" panose="020B0604020202020204" pitchFamily="34" charset="0"/>
                          <a:cs typeface="Arial" panose="020B0604020202020204" pitchFamily="34" charset="0"/>
                        </a:rPr>
                        <a:t>Horizontal Exits</a:t>
                      </a:r>
                    </a:p>
                  </a:txBody>
                  <a:tcPr/>
                </a:tc>
                <a:tc>
                  <a:txBody>
                    <a:bodyPr/>
                    <a:lstStyle/>
                    <a:p>
                      <a:pPr algn="ctr"/>
                      <a:r>
                        <a:rPr lang="en-US" b="1" dirty="0">
                          <a:latin typeface="Arial" panose="020B0604020202020204" pitchFamily="34" charset="0"/>
                          <a:cs typeface="Arial" panose="020B0604020202020204" pitchFamily="34" charset="0"/>
                        </a:rPr>
                        <a:t>Value</a:t>
                      </a:r>
                    </a:p>
                  </a:txBody>
                  <a:tcPr/>
                </a:tc>
                <a:extLst>
                  <a:ext uri="{0D108BD9-81ED-4DB2-BD59-A6C34878D82A}">
                    <a16:rowId xmlns:a16="http://schemas.microsoft.com/office/drawing/2014/main" val="10000"/>
                  </a:ext>
                </a:extLst>
              </a:tr>
              <a:tr h="370840">
                <a:tc>
                  <a:txBody>
                    <a:bodyPr/>
                    <a:lstStyle/>
                    <a:p>
                      <a:r>
                        <a:rPr lang="en-US" b="0" dirty="0">
                          <a:latin typeface="Arial" panose="020B0604020202020204" pitchFamily="34" charset="0"/>
                          <a:cs typeface="Arial" panose="020B0604020202020204" pitchFamily="34" charset="0"/>
                        </a:rPr>
                        <a:t>None</a:t>
                      </a:r>
                    </a:p>
                  </a:txBody>
                  <a:tcPr/>
                </a:tc>
                <a:tc>
                  <a:txBody>
                    <a:bodyPr/>
                    <a:lstStyle/>
                    <a:p>
                      <a:pPr algn="ctr"/>
                      <a:r>
                        <a:rPr lang="en-US" b="0" dirty="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10001"/>
                  </a:ext>
                </a:extLst>
              </a:tr>
              <a:tr h="370840">
                <a:tc>
                  <a:txBody>
                    <a:bodyPr/>
                    <a:lstStyle/>
                    <a:p>
                      <a:r>
                        <a:rPr lang="en-US" b="0" dirty="0">
                          <a:latin typeface="Arial" panose="020B0604020202020204" pitchFamily="34" charset="0"/>
                          <a:cs typeface="Arial" panose="020B0604020202020204" pitchFamily="34" charset="0"/>
                        </a:rPr>
                        <a:t>One</a:t>
                      </a:r>
                    </a:p>
                  </a:txBody>
                  <a:tcPr/>
                </a:tc>
                <a:tc>
                  <a:txBody>
                    <a:bodyPr/>
                    <a:lstStyle/>
                    <a:p>
                      <a:pPr algn="ctr"/>
                      <a:r>
                        <a:rPr lang="en-US" b="0" dirty="0">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10002"/>
                  </a:ext>
                </a:extLst>
              </a:tr>
              <a:tr h="370840">
                <a:tc>
                  <a:txBody>
                    <a:bodyPr/>
                    <a:lstStyle/>
                    <a:p>
                      <a:r>
                        <a:rPr lang="en-US" b="0" dirty="0">
                          <a:latin typeface="Arial" panose="020B0604020202020204" pitchFamily="34" charset="0"/>
                          <a:cs typeface="Arial" panose="020B0604020202020204" pitchFamily="34" charset="0"/>
                        </a:rPr>
                        <a:t>Two or</a:t>
                      </a:r>
                      <a:r>
                        <a:rPr lang="en-US" b="0" baseline="0" dirty="0">
                          <a:latin typeface="Arial" panose="020B0604020202020204" pitchFamily="34" charset="0"/>
                          <a:cs typeface="Arial" panose="020B0604020202020204" pitchFamily="34" charset="0"/>
                        </a:rPr>
                        <a:t> more</a:t>
                      </a:r>
                      <a:endParaRPr lang="en-US" b="0" dirty="0">
                        <a:latin typeface="Arial" panose="020B0604020202020204" pitchFamily="34" charset="0"/>
                        <a:cs typeface="Arial" panose="020B0604020202020204" pitchFamily="34" charset="0"/>
                      </a:endParaRPr>
                    </a:p>
                  </a:txBody>
                  <a:tcPr/>
                </a:tc>
                <a:tc>
                  <a:txBody>
                    <a:bodyPr/>
                    <a:lstStyle/>
                    <a:p>
                      <a:pPr algn="ctr"/>
                      <a:r>
                        <a:rPr lang="en-US" b="0" dirty="0">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10003"/>
                  </a:ext>
                </a:extLst>
              </a:tr>
            </a:tbl>
          </a:graphicData>
        </a:graphic>
      </p:graphicFrame>
      <p:grpSp>
        <p:nvGrpSpPr>
          <p:cNvPr id="11" name="Group 10"/>
          <p:cNvGrpSpPr/>
          <p:nvPr/>
        </p:nvGrpSpPr>
        <p:grpSpPr>
          <a:xfrm>
            <a:off x="5248633" y="2626704"/>
            <a:ext cx="3810627" cy="3637622"/>
            <a:chOff x="5250775" y="2605756"/>
            <a:chExt cx="3810627" cy="3637622"/>
          </a:xfrm>
        </p:grpSpPr>
        <p:grpSp>
          <p:nvGrpSpPr>
            <p:cNvPr id="69" name="Group 68"/>
            <p:cNvGrpSpPr/>
            <p:nvPr/>
          </p:nvGrpSpPr>
          <p:grpSpPr>
            <a:xfrm>
              <a:off x="7227783" y="2605756"/>
              <a:ext cx="1005234" cy="1796005"/>
              <a:chOff x="7227783" y="2605756"/>
              <a:chExt cx="1005234" cy="1796005"/>
            </a:xfrm>
          </p:grpSpPr>
          <p:sp>
            <p:nvSpPr>
              <p:cNvPr id="62" name="Oval 61"/>
              <p:cNvSpPr/>
              <p:nvPr/>
            </p:nvSpPr>
            <p:spPr>
              <a:xfrm>
                <a:off x="7227783" y="2605756"/>
                <a:ext cx="1005234" cy="979578"/>
              </a:xfrm>
              <a:prstGeom prst="ellipse">
                <a:avLst/>
              </a:prstGeom>
              <a:solidFill>
                <a:schemeClr val="bg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7452334" y="2645362"/>
                <a:ext cx="448117" cy="923330"/>
              </a:xfrm>
              <a:prstGeom prst="rect">
                <a:avLst/>
              </a:prstGeom>
              <a:noFill/>
            </p:spPr>
            <p:txBody>
              <a:bodyPr wrap="square" rtlCol="0">
                <a:spAutoFit/>
              </a:bodyPr>
              <a:lstStyle/>
              <a:p>
                <a:r>
                  <a:rPr lang="en-US" sz="5400" b="1" dirty="0"/>
                  <a:t>F</a:t>
                </a:r>
              </a:p>
            </p:txBody>
          </p:sp>
          <p:cxnSp>
            <p:nvCxnSpPr>
              <p:cNvPr id="64" name="Straight Connector 63"/>
              <p:cNvCxnSpPr/>
              <p:nvPr/>
            </p:nvCxnSpPr>
            <p:spPr>
              <a:xfrm>
                <a:off x="7731992" y="3579170"/>
                <a:ext cx="0" cy="822591"/>
              </a:xfrm>
              <a:prstGeom prst="line">
                <a:avLst/>
              </a:prstGeom>
              <a:ln w="31750"/>
            </p:spPr>
            <p:style>
              <a:lnRef idx="2">
                <a:schemeClr val="accent1"/>
              </a:lnRef>
              <a:fillRef idx="0">
                <a:schemeClr val="accent1"/>
              </a:fillRef>
              <a:effectRef idx="1">
                <a:schemeClr val="accent1"/>
              </a:effectRef>
              <a:fontRef idx="minor">
                <a:schemeClr val="tx1"/>
              </a:fontRef>
            </p:style>
          </p:cxnSp>
        </p:grpSp>
        <p:sp>
          <p:nvSpPr>
            <p:cNvPr id="66" name="Box"/>
            <p:cNvSpPr/>
            <p:nvPr/>
          </p:nvSpPr>
          <p:spPr>
            <a:xfrm>
              <a:off x="5250775" y="4294587"/>
              <a:ext cx="3810627" cy="1948791"/>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68" name="Table 67"/>
          <p:cNvGraphicFramePr>
            <a:graphicFrameLocks noGrp="1"/>
          </p:cNvGraphicFramePr>
          <p:nvPr>
            <p:extLst>
              <p:ext uri="{D42A27DB-BD31-4B8C-83A1-F6EECF244321}">
                <p14:modId xmlns:p14="http://schemas.microsoft.com/office/powerpoint/2010/main" val="245407799"/>
              </p:ext>
            </p:extLst>
          </p:nvPr>
        </p:nvGraphicFramePr>
        <p:xfrm>
          <a:off x="5540636" y="4502839"/>
          <a:ext cx="3399825" cy="1483360"/>
        </p:xfrm>
        <a:graphic>
          <a:graphicData uri="http://schemas.openxmlformats.org/drawingml/2006/table">
            <a:tbl>
              <a:tblPr firstRow="1" bandRow="1">
                <a:tableStyleId>{2D5ABB26-0587-4C30-8999-92F81FD0307C}</a:tableStyleId>
              </a:tblPr>
              <a:tblGrid>
                <a:gridCol w="2491480">
                  <a:extLst>
                    <a:ext uri="{9D8B030D-6E8A-4147-A177-3AD203B41FA5}">
                      <a16:colId xmlns:a16="http://schemas.microsoft.com/office/drawing/2014/main" val="20000"/>
                    </a:ext>
                  </a:extLst>
                </a:gridCol>
                <a:gridCol w="908345">
                  <a:extLst>
                    <a:ext uri="{9D8B030D-6E8A-4147-A177-3AD203B41FA5}">
                      <a16:colId xmlns:a16="http://schemas.microsoft.com/office/drawing/2014/main" val="20001"/>
                    </a:ext>
                  </a:extLst>
                </a:gridCol>
              </a:tblGrid>
              <a:tr h="370840">
                <a:tc>
                  <a:txBody>
                    <a:bodyPr/>
                    <a:lstStyle/>
                    <a:p>
                      <a:r>
                        <a:rPr lang="en-US" b="1" dirty="0">
                          <a:latin typeface="Arial" panose="020B0604020202020204" pitchFamily="34" charset="0"/>
                          <a:cs typeface="Arial" panose="020B0604020202020204" pitchFamily="34" charset="0"/>
                        </a:rPr>
                        <a:t>Risk with</a:t>
                      </a:r>
                      <a:r>
                        <a:rPr lang="en-US" b="1" baseline="0" dirty="0">
                          <a:latin typeface="Arial" panose="020B0604020202020204" pitchFamily="34" charset="0"/>
                          <a:cs typeface="Arial" panose="020B0604020202020204" pitchFamily="34" charset="0"/>
                        </a:rPr>
                        <a:t> Occupancy</a:t>
                      </a:r>
                      <a:endParaRPr lang="en-US" b="1" dirty="0">
                        <a:latin typeface="Arial" panose="020B0604020202020204" pitchFamily="34" charset="0"/>
                        <a:cs typeface="Arial" panose="020B0604020202020204" pitchFamily="34" charset="0"/>
                      </a:endParaRPr>
                    </a:p>
                  </a:txBody>
                  <a:tcPr/>
                </a:tc>
                <a:tc>
                  <a:txBody>
                    <a:bodyPr/>
                    <a:lstStyle/>
                    <a:p>
                      <a:r>
                        <a:rPr lang="en-US" b="1" dirty="0">
                          <a:latin typeface="Arial" panose="020B0604020202020204" pitchFamily="34" charset="0"/>
                          <a:cs typeface="Arial" panose="020B0604020202020204" pitchFamily="34" charset="0"/>
                        </a:rPr>
                        <a:t>Value</a:t>
                      </a:r>
                    </a:p>
                  </a:txBody>
                  <a:tcPr/>
                </a:tc>
                <a:extLst>
                  <a:ext uri="{0D108BD9-81ED-4DB2-BD59-A6C34878D82A}">
                    <a16:rowId xmlns:a16="http://schemas.microsoft.com/office/drawing/2014/main" val="10000"/>
                  </a:ext>
                </a:extLst>
              </a:tr>
              <a:tr h="370840">
                <a:tc>
                  <a:txBody>
                    <a:bodyPr/>
                    <a:lstStyle/>
                    <a:p>
                      <a:r>
                        <a:rPr lang="en-US" dirty="0">
                          <a:latin typeface="Arial" panose="020B0604020202020204" pitchFamily="34" charset="0"/>
                          <a:cs typeface="Arial" panose="020B0604020202020204" pitchFamily="34" charset="0"/>
                        </a:rPr>
                        <a:t>Low</a:t>
                      </a:r>
                      <a:r>
                        <a:rPr lang="en-US" baseline="0" dirty="0">
                          <a:latin typeface="Arial" panose="020B0604020202020204" pitchFamily="34" charset="0"/>
                          <a:cs typeface="Arial" panose="020B0604020202020204" pitchFamily="34" charset="0"/>
                        </a:rPr>
                        <a:t> Hazard</a:t>
                      </a:r>
                      <a:endParaRPr lang="en-US" dirty="0">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10001"/>
                  </a:ext>
                </a:extLst>
              </a:tr>
              <a:tr h="370840">
                <a:tc>
                  <a:txBody>
                    <a:bodyPr/>
                    <a:lstStyle/>
                    <a:p>
                      <a:r>
                        <a:rPr lang="en-US" dirty="0">
                          <a:latin typeface="Arial" panose="020B0604020202020204" pitchFamily="34" charset="0"/>
                          <a:cs typeface="Arial" panose="020B0604020202020204" pitchFamily="34" charset="0"/>
                        </a:rPr>
                        <a:t>Moderate Hazard</a:t>
                      </a:r>
                    </a:p>
                  </a:txBody>
                  <a:tcPr/>
                </a:tc>
                <a:tc>
                  <a:txBody>
                    <a:bodyPr/>
                    <a:lstStyle/>
                    <a:p>
                      <a:r>
                        <a:rPr lang="en-US" dirty="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10002"/>
                  </a:ext>
                </a:extLst>
              </a:tr>
              <a:tr h="370840">
                <a:tc>
                  <a:txBody>
                    <a:bodyPr/>
                    <a:lstStyle/>
                    <a:p>
                      <a:r>
                        <a:rPr lang="en-US" dirty="0">
                          <a:latin typeface="Arial" panose="020B0604020202020204" pitchFamily="34" charset="0"/>
                          <a:cs typeface="Arial" panose="020B0604020202020204" pitchFamily="34" charset="0"/>
                        </a:rPr>
                        <a:t>High Hazard</a:t>
                      </a:r>
                    </a:p>
                  </a:txBody>
                  <a:tcPr/>
                </a:tc>
                <a:tc>
                  <a:txBody>
                    <a:bodyPr/>
                    <a:lstStyle/>
                    <a:p>
                      <a:r>
                        <a:rPr lang="en-US" dirty="0">
                          <a:latin typeface="Arial" panose="020B0604020202020204" pitchFamily="34" charset="0"/>
                          <a:cs typeface="Arial" panose="020B0604020202020204" pitchFamily="34" charset="0"/>
                        </a:rPr>
                        <a:t>1</a:t>
                      </a:r>
                    </a:p>
                  </a:txBody>
                  <a:tcPr/>
                </a:tc>
                <a:extLst>
                  <a:ext uri="{0D108BD9-81ED-4DB2-BD59-A6C34878D82A}">
                    <a16:rowId xmlns:a16="http://schemas.microsoft.com/office/drawing/2014/main" val="10003"/>
                  </a:ext>
                </a:extLst>
              </a:tr>
            </a:tbl>
          </a:graphicData>
        </a:graphic>
      </p:graphicFrame>
      <p:grpSp>
        <p:nvGrpSpPr>
          <p:cNvPr id="12" name="Group 11"/>
          <p:cNvGrpSpPr/>
          <p:nvPr/>
        </p:nvGrpSpPr>
        <p:grpSpPr>
          <a:xfrm>
            <a:off x="3712745" y="3663491"/>
            <a:ext cx="3261396" cy="2437070"/>
            <a:chOff x="3712745" y="3663491"/>
            <a:chExt cx="3261396" cy="2437070"/>
          </a:xfrm>
        </p:grpSpPr>
        <p:grpSp>
          <p:nvGrpSpPr>
            <p:cNvPr id="70" name="Group 69"/>
            <p:cNvGrpSpPr/>
            <p:nvPr/>
          </p:nvGrpSpPr>
          <p:grpSpPr>
            <a:xfrm>
              <a:off x="3712745" y="3663491"/>
              <a:ext cx="3261396" cy="2437070"/>
              <a:chOff x="-262760" y="3097176"/>
              <a:chExt cx="3261396" cy="2591009"/>
            </a:xfrm>
          </p:grpSpPr>
          <p:grpSp>
            <p:nvGrpSpPr>
              <p:cNvPr id="71" name="Group 70"/>
              <p:cNvGrpSpPr/>
              <p:nvPr/>
            </p:nvGrpSpPr>
            <p:grpSpPr>
              <a:xfrm>
                <a:off x="400786" y="3097176"/>
                <a:ext cx="1005234" cy="979578"/>
                <a:chOff x="544012" y="2011774"/>
                <a:chExt cx="1005234" cy="979578"/>
              </a:xfrm>
            </p:grpSpPr>
            <p:sp>
              <p:nvSpPr>
                <p:cNvPr id="74" name="Oval 73"/>
                <p:cNvSpPr/>
                <p:nvPr/>
              </p:nvSpPr>
              <p:spPr>
                <a:xfrm>
                  <a:off x="544012" y="2011774"/>
                  <a:ext cx="1005234" cy="979578"/>
                </a:xfrm>
                <a:prstGeom prst="ellipse">
                  <a:avLst/>
                </a:prstGeom>
                <a:solidFill>
                  <a:schemeClr val="bg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714059" y="2038502"/>
                  <a:ext cx="448117" cy="923333"/>
                </a:xfrm>
                <a:prstGeom prst="rect">
                  <a:avLst/>
                </a:prstGeom>
                <a:noFill/>
              </p:spPr>
              <p:txBody>
                <a:bodyPr wrap="square" rtlCol="0">
                  <a:spAutoFit/>
                </a:bodyPr>
                <a:lstStyle/>
                <a:p>
                  <a:r>
                    <a:rPr lang="en-US" sz="5400" b="1" dirty="0"/>
                    <a:t>H</a:t>
                  </a:r>
                </a:p>
              </p:txBody>
            </p:sp>
          </p:grpSp>
          <p:cxnSp>
            <p:nvCxnSpPr>
              <p:cNvPr id="72" name="Straight Connector 71"/>
              <p:cNvCxnSpPr/>
              <p:nvPr/>
            </p:nvCxnSpPr>
            <p:spPr>
              <a:xfrm>
                <a:off x="894085" y="4049449"/>
                <a:ext cx="0" cy="822591"/>
              </a:xfrm>
              <a:prstGeom prst="line">
                <a:avLst/>
              </a:prstGeom>
              <a:ln w="31750"/>
            </p:spPr>
            <p:style>
              <a:lnRef idx="2">
                <a:schemeClr val="accent1"/>
              </a:lnRef>
              <a:fillRef idx="0">
                <a:schemeClr val="accent1"/>
              </a:fillRef>
              <a:effectRef idx="1">
                <a:schemeClr val="accent1"/>
              </a:effectRef>
              <a:fontRef idx="minor">
                <a:schemeClr val="tx1"/>
              </a:fontRef>
            </p:style>
          </p:cxnSp>
          <p:sp>
            <p:nvSpPr>
              <p:cNvPr id="73" name="Box"/>
              <p:cNvSpPr/>
              <p:nvPr/>
            </p:nvSpPr>
            <p:spPr>
              <a:xfrm>
                <a:off x="-262760" y="4784762"/>
                <a:ext cx="3261396" cy="903423"/>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Text"/>
            <p:cNvSpPr/>
            <p:nvPr/>
          </p:nvSpPr>
          <p:spPr>
            <a:xfrm>
              <a:off x="3939871" y="5332906"/>
              <a:ext cx="2973412"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Height of the building measured in stories.</a:t>
              </a:r>
            </a:p>
          </p:txBody>
        </p:sp>
      </p:gr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678531990"/>
      </p:ext>
    </p:extLst>
  </p:cSld>
  <p:clrMapOvr>
    <a:masterClrMapping/>
  </p:clrMapOvr>
  <mc:AlternateContent xmlns:mc="http://schemas.openxmlformats.org/markup-compatibility/2006" xmlns:p14="http://schemas.microsoft.com/office/powerpoint/2010/main">
    <mc:Choice Requires="p14">
      <p:transition spd="slow" p14:dur="2000" advTm="151826"/>
    </mc:Choice>
    <mc:Fallback xmlns="">
      <p:transition spd="slow" advTm="151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par>
                                <p:cTn id="12" presetID="10" presetClass="entr" presetSubtype="0"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subTnLst>
                                    <p:set>
                                      <p:cBhvr override="childStyle">
                                        <p:cTn dur="1" fill="hold" display="0" masterRel="nextClick" afterEffect="1"/>
                                        <p:tgtEl>
                                          <p:spTgt spid="47"/>
                                        </p:tgtEl>
                                        <p:attrNameLst>
                                          <p:attrName>style.visibility</p:attrName>
                                        </p:attrNameLst>
                                      </p:cBhvr>
                                      <p:to>
                                        <p:strVal val="hidden"/>
                                      </p:to>
                                    </p:set>
                                  </p:subTnLst>
                                </p:cTn>
                              </p:par>
                              <p:par>
                                <p:cTn id="33" presetID="10"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subTnLst>
                                    <p:set>
                                      <p:cBhvr override="childStyle">
                                        <p:cTn dur="1" fill="hold" display="0" masterRel="nextClick" afterEffect="1"/>
                                        <p:tgtEl>
                                          <p:spTgt spid="53"/>
                                        </p:tgtEl>
                                        <p:attrNameLst>
                                          <p:attrName>style.visibility</p:attrName>
                                        </p:attrNameLst>
                                      </p:cBhvr>
                                      <p:to>
                                        <p:strVal val="hidden"/>
                                      </p:to>
                                    </p:set>
                                  </p:subTnLst>
                                </p:cTn>
                              </p:par>
                              <p:par>
                                <p:cTn id="41" presetID="10"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500"/>
                                        <p:tgtEl>
                                          <p:spTgt spid="54"/>
                                        </p:tgtEl>
                                      </p:cBhvr>
                                    </p:animEffec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500"/>
                                        <p:tgtEl>
                                          <p:spTgt spid="61"/>
                                        </p:tgtEl>
                                      </p:cBhvr>
                                    </p:animEffect>
                                  </p:childTnLst>
                                  <p:subTnLst>
                                    <p:set>
                                      <p:cBhvr override="childStyle">
                                        <p:cTn dur="1" fill="hold" display="0" masterRel="nextClick" afterEffect="1"/>
                                        <p:tgtEl>
                                          <p:spTgt spid="61"/>
                                        </p:tgtEl>
                                        <p:attrNameLst>
                                          <p:attrName>style.visibility</p:attrName>
                                        </p:attrNameLst>
                                      </p:cBhvr>
                                      <p:to>
                                        <p:strVal val="hidden"/>
                                      </p:to>
                                    </p:set>
                                  </p:subTnLst>
                                </p:cTn>
                              </p:par>
                              <p:par>
                                <p:cTn id="49" presetID="10" presetClass="entr" presetSubtype="0" fill="hold" nodeType="with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fade">
                                      <p:cBhvr>
                                        <p:cTn id="51" dur="500"/>
                                        <p:tgtEl>
                                          <p:spTgt spid="60"/>
                                        </p:tgtEl>
                                      </p:cBhvr>
                                    </p:animEffect>
                                  </p:childTnLst>
                                  <p:subTnLst>
                                    <p:set>
                                      <p:cBhvr override="childStyle">
                                        <p:cTn dur="1" fill="hold" display="0" masterRel="nextClick" afterEffect="1"/>
                                        <p:tgtEl>
                                          <p:spTgt spid="60"/>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par>
                                <p:cTn id="57" presetID="10" presetClass="entr" presetSubtype="0" fill="hold" nodeType="with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500"/>
                                        <p:tgtEl>
                                          <p:spTgt spid="68"/>
                                        </p:tgtEl>
                                      </p:cBhvr>
                                    </p:animEffect>
                                  </p:childTnLst>
                                  <p:subTnLst>
                                    <p:set>
                                      <p:cBhvr override="childStyle">
                                        <p:cTn dur="1" fill="hold" display="0" masterRel="nextClick" afterEffect="1"/>
                                        <p:tgtEl>
                                          <p:spTgt spid="68"/>
                                        </p:tgtEl>
                                        <p:attrNameLst>
                                          <p:attrName>style.visibility</p:attrName>
                                        </p:attrNameLst>
                                      </p:cBhvr>
                                      <p:to>
                                        <p:strVal val="hidden"/>
                                      </p:to>
                                    </p:set>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13"/>
                </p:tgtEl>
              </p:cMediaNode>
            </p:audio>
          </p:childTnLst>
        </p:cTn>
      </p:par>
    </p:tnLst>
    <p:bldLst>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Isosceles Triangle 2"/>
          <p:cNvSpPr/>
          <p:nvPr/>
        </p:nvSpPr>
        <p:spPr>
          <a:xfrm rot="10800000">
            <a:off x="0" y="-14784"/>
            <a:ext cx="9144000" cy="4438566"/>
          </a:xfrm>
          <a:custGeom>
            <a:avLst/>
            <a:gdLst>
              <a:gd name="connsiteX0" fmla="*/ 0 w 6858000"/>
              <a:gd name="connsiteY0" fmla="*/ 3945537 h 10759512"/>
              <a:gd name="connsiteX1" fmla="*/ 0 w 6858000"/>
              <a:gd name="connsiteY1" fmla="*/ 535587 h 10759512"/>
              <a:gd name="connsiteX2" fmla="*/ 269715 w 6858000"/>
              <a:gd name="connsiteY2" fmla="*/ 535587 h 10759512"/>
              <a:gd name="connsiteX3" fmla="*/ 681023 w 6858000"/>
              <a:gd name="connsiteY3" fmla="*/ 0 h 10759512"/>
              <a:gd name="connsiteX4" fmla="*/ 1092330 w 6858000"/>
              <a:gd name="connsiteY4" fmla="*/ 535587 h 10759512"/>
              <a:gd name="connsiteX5" fmla="*/ 6858000 w 6858000"/>
              <a:gd name="connsiteY5" fmla="*/ 535587 h 10759512"/>
              <a:gd name="connsiteX6" fmla="*/ 6858000 w 6858000"/>
              <a:gd name="connsiteY6" fmla="*/ 10759512 h 10759512"/>
              <a:gd name="connsiteX7" fmla="*/ 0 w 6858000"/>
              <a:gd name="connsiteY7" fmla="*/ 3945537 h 10759512"/>
              <a:gd name="connsiteX0" fmla="*/ 0 w 6858000"/>
              <a:gd name="connsiteY0" fmla="*/ 10732146 h 10759512"/>
              <a:gd name="connsiteX1" fmla="*/ 0 w 6858000"/>
              <a:gd name="connsiteY1" fmla="*/ 535587 h 10759512"/>
              <a:gd name="connsiteX2" fmla="*/ 269715 w 6858000"/>
              <a:gd name="connsiteY2" fmla="*/ 535587 h 10759512"/>
              <a:gd name="connsiteX3" fmla="*/ 681023 w 6858000"/>
              <a:gd name="connsiteY3" fmla="*/ 0 h 10759512"/>
              <a:gd name="connsiteX4" fmla="*/ 1092330 w 6858000"/>
              <a:gd name="connsiteY4" fmla="*/ 535587 h 10759512"/>
              <a:gd name="connsiteX5" fmla="*/ 6858000 w 6858000"/>
              <a:gd name="connsiteY5" fmla="*/ 535587 h 10759512"/>
              <a:gd name="connsiteX6" fmla="*/ 6858000 w 6858000"/>
              <a:gd name="connsiteY6" fmla="*/ 10759512 h 10759512"/>
              <a:gd name="connsiteX7" fmla="*/ 0 w 6858000"/>
              <a:gd name="connsiteY7" fmla="*/ 10732146 h 1075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10759512">
                <a:moveTo>
                  <a:pt x="0" y="10732146"/>
                </a:moveTo>
                <a:lnTo>
                  <a:pt x="0" y="535587"/>
                </a:lnTo>
                <a:lnTo>
                  <a:pt x="269715" y="535587"/>
                </a:lnTo>
                <a:lnTo>
                  <a:pt x="681023" y="0"/>
                </a:lnTo>
                <a:lnTo>
                  <a:pt x="1092330" y="535587"/>
                </a:lnTo>
                <a:lnTo>
                  <a:pt x="6858000" y="535587"/>
                </a:lnTo>
                <a:lnTo>
                  <a:pt x="6858000" y="10759512"/>
                </a:lnTo>
                <a:lnTo>
                  <a:pt x="0" y="10732146"/>
                </a:lnTo>
                <a:close/>
              </a:path>
            </a:pathLst>
          </a:custGeom>
          <a:solidFill>
            <a:srgbClr val="517E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95138" y="5196865"/>
            <a:ext cx="791773"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N</a:t>
            </a:r>
          </a:p>
        </p:txBody>
      </p:sp>
      <p:sp>
        <p:nvSpPr>
          <p:cNvPr id="3" name="Equal 2"/>
          <p:cNvSpPr/>
          <p:nvPr/>
        </p:nvSpPr>
        <p:spPr>
          <a:xfrm>
            <a:off x="1609489" y="5476861"/>
            <a:ext cx="460228" cy="36333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5" name="Minus 4"/>
          <p:cNvSpPr/>
          <p:nvPr/>
        </p:nvSpPr>
        <p:spPr>
          <a:xfrm>
            <a:off x="1715463" y="5416261"/>
            <a:ext cx="7085087" cy="46458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Box 5"/>
          <p:cNvSpPr txBox="1"/>
          <p:nvPr/>
        </p:nvSpPr>
        <p:spPr>
          <a:xfrm>
            <a:off x="4814163" y="5648554"/>
            <a:ext cx="887685"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H</a:t>
            </a:r>
          </a:p>
        </p:txBody>
      </p:sp>
      <p:sp>
        <p:nvSpPr>
          <p:cNvPr id="8" name="TextBox 7"/>
          <p:cNvSpPr txBox="1"/>
          <p:nvPr/>
        </p:nvSpPr>
        <p:spPr>
          <a:xfrm>
            <a:off x="2098499" y="4609042"/>
            <a:ext cx="41683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 </a:t>
            </a:r>
          </a:p>
        </p:txBody>
      </p:sp>
      <p:sp>
        <p:nvSpPr>
          <p:cNvPr id="9" name="TextBox 8"/>
          <p:cNvSpPr txBox="1"/>
          <p:nvPr/>
        </p:nvSpPr>
        <p:spPr>
          <a:xfrm>
            <a:off x="2424984" y="4602988"/>
            <a:ext cx="630289"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A</a:t>
            </a:r>
          </a:p>
        </p:txBody>
      </p:sp>
      <p:sp>
        <p:nvSpPr>
          <p:cNvPr id="10" name="TextBox 9"/>
          <p:cNvSpPr txBox="1"/>
          <p:nvPr/>
        </p:nvSpPr>
        <p:spPr>
          <a:xfrm>
            <a:off x="3018437" y="4596928"/>
            <a:ext cx="55611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x</a:t>
            </a:r>
          </a:p>
        </p:txBody>
      </p:sp>
      <p:sp>
        <p:nvSpPr>
          <p:cNvPr id="11" name="TextBox 10"/>
          <p:cNvSpPr txBox="1"/>
          <p:nvPr/>
        </p:nvSpPr>
        <p:spPr>
          <a:xfrm>
            <a:off x="3512977" y="4602988"/>
            <a:ext cx="71507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B</a:t>
            </a:r>
          </a:p>
        </p:txBody>
      </p:sp>
      <p:sp>
        <p:nvSpPr>
          <p:cNvPr id="12" name="TextBox 11"/>
          <p:cNvSpPr txBox="1"/>
          <p:nvPr/>
        </p:nvSpPr>
        <p:spPr>
          <a:xfrm>
            <a:off x="4568673" y="4607028"/>
            <a:ext cx="630289"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C</a:t>
            </a:r>
          </a:p>
        </p:txBody>
      </p:sp>
      <p:sp>
        <p:nvSpPr>
          <p:cNvPr id="13" name="TextBox 12"/>
          <p:cNvSpPr txBox="1"/>
          <p:nvPr/>
        </p:nvSpPr>
        <p:spPr>
          <a:xfrm>
            <a:off x="5613777" y="4596928"/>
            <a:ext cx="630289"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D</a:t>
            </a:r>
          </a:p>
        </p:txBody>
      </p:sp>
      <p:sp>
        <p:nvSpPr>
          <p:cNvPr id="14" name="TextBox 13"/>
          <p:cNvSpPr txBox="1"/>
          <p:nvPr/>
        </p:nvSpPr>
        <p:spPr>
          <a:xfrm>
            <a:off x="6700996" y="4607028"/>
            <a:ext cx="630289"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E</a:t>
            </a:r>
          </a:p>
        </p:txBody>
      </p:sp>
      <p:sp>
        <p:nvSpPr>
          <p:cNvPr id="15" name="TextBox 14"/>
          <p:cNvSpPr txBox="1"/>
          <p:nvPr/>
        </p:nvSpPr>
        <p:spPr>
          <a:xfrm>
            <a:off x="7720629" y="4609042"/>
            <a:ext cx="630289"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F</a:t>
            </a:r>
          </a:p>
        </p:txBody>
      </p:sp>
      <p:sp>
        <p:nvSpPr>
          <p:cNvPr id="16" name="TextBox 15"/>
          <p:cNvSpPr txBox="1"/>
          <p:nvPr/>
        </p:nvSpPr>
        <p:spPr>
          <a:xfrm>
            <a:off x="4077021" y="4599965"/>
            <a:ext cx="55611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x</a:t>
            </a:r>
          </a:p>
        </p:txBody>
      </p:sp>
      <p:sp>
        <p:nvSpPr>
          <p:cNvPr id="17" name="TextBox 16"/>
          <p:cNvSpPr txBox="1"/>
          <p:nvPr/>
        </p:nvSpPr>
        <p:spPr>
          <a:xfrm>
            <a:off x="5106616" y="4595921"/>
            <a:ext cx="55611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x</a:t>
            </a:r>
          </a:p>
        </p:txBody>
      </p:sp>
      <p:sp>
        <p:nvSpPr>
          <p:cNvPr id="18" name="TextBox 17"/>
          <p:cNvSpPr txBox="1"/>
          <p:nvPr/>
        </p:nvSpPr>
        <p:spPr>
          <a:xfrm>
            <a:off x="6206298" y="4602755"/>
            <a:ext cx="55611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x</a:t>
            </a:r>
          </a:p>
        </p:txBody>
      </p:sp>
      <p:sp>
        <p:nvSpPr>
          <p:cNvPr id="19" name="TextBox 18"/>
          <p:cNvSpPr txBox="1"/>
          <p:nvPr/>
        </p:nvSpPr>
        <p:spPr>
          <a:xfrm>
            <a:off x="7216246" y="4603105"/>
            <a:ext cx="55611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x</a:t>
            </a:r>
          </a:p>
        </p:txBody>
      </p:sp>
      <p:sp>
        <p:nvSpPr>
          <p:cNvPr id="20" name="TextBox 19"/>
          <p:cNvSpPr txBox="1"/>
          <p:nvPr/>
        </p:nvSpPr>
        <p:spPr>
          <a:xfrm>
            <a:off x="8250311" y="4590487"/>
            <a:ext cx="41683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 </a:t>
            </a:r>
          </a:p>
        </p:txBody>
      </p:sp>
      <p:sp>
        <p:nvSpPr>
          <p:cNvPr id="22" name="TextBox 21"/>
          <p:cNvSpPr txBox="1"/>
          <p:nvPr/>
        </p:nvSpPr>
        <p:spPr>
          <a:xfrm>
            <a:off x="2425991" y="4611740"/>
            <a:ext cx="630289"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4</a:t>
            </a:r>
          </a:p>
        </p:txBody>
      </p:sp>
      <p:sp>
        <p:nvSpPr>
          <p:cNvPr id="23" name="TextBox 22"/>
          <p:cNvSpPr txBox="1"/>
          <p:nvPr/>
        </p:nvSpPr>
        <p:spPr>
          <a:xfrm>
            <a:off x="3488754" y="4611740"/>
            <a:ext cx="630289"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4</a:t>
            </a:r>
          </a:p>
        </p:txBody>
      </p:sp>
      <p:sp>
        <p:nvSpPr>
          <p:cNvPr id="24" name="TextBox 23"/>
          <p:cNvSpPr txBox="1"/>
          <p:nvPr/>
        </p:nvSpPr>
        <p:spPr>
          <a:xfrm>
            <a:off x="4551517" y="4611740"/>
            <a:ext cx="630289"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2</a:t>
            </a:r>
          </a:p>
        </p:txBody>
      </p:sp>
      <p:sp>
        <p:nvSpPr>
          <p:cNvPr id="25" name="TextBox 24"/>
          <p:cNvSpPr txBox="1"/>
          <p:nvPr/>
        </p:nvSpPr>
        <p:spPr>
          <a:xfrm>
            <a:off x="5614280" y="4611740"/>
            <a:ext cx="630289"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2</a:t>
            </a:r>
          </a:p>
        </p:txBody>
      </p:sp>
      <p:sp>
        <p:nvSpPr>
          <p:cNvPr id="26" name="TextBox 25"/>
          <p:cNvSpPr txBox="1"/>
          <p:nvPr/>
        </p:nvSpPr>
        <p:spPr>
          <a:xfrm>
            <a:off x="6677043" y="4611740"/>
            <a:ext cx="630289"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2</a:t>
            </a:r>
          </a:p>
        </p:txBody>
      </p:sp>
      <p:sp>
        <p:nvSpPr>
          <p:cNvPr id="27" name="TextBox 26"/>
          <p:cNvSpPr txBox="1"/>
          <p:nvPr/>
        </p:nvSpPr>
        <p:spPr>
          <a:xfrm>
            <a:off x="7739806" y="4611740"/>
            <a:ext cx="630289"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3</a:t>
            </a:r>
          </a:p>
        </p:txBody>
      </p:sp>
      <p:sp>
        <p:nvSpPr>
          <p:cNvPr id="28" name="TextBox 27"/>
          <p:cNvSpPr txBox="1"/>
          <p:nvPr/>
        </p:nvSpPr>
        <p:spPr>
          <a:xfrm>
            <a:off x="4853400" y="5647241"/>
            <a:ext cx="887685"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2</a:t>
            </a:r>
          </a:p>
        </p:txBody>
      </p:sp>
      <p:sp>
        <p:nvSpPr>
          <p:cNvPr id="29" name="TextBox 28"/>
          <p:cNvSpPr txBox="1"/>
          <p:nvPr/>
        </p:nvSpPr>
        <p:spPr>
          <a:xfrm>
            <a:off x="225780" y="5184512"/>
            <a:ext cx="1595580"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192</a:t>
            </a:r>
          </a:p>
        </p:txBody>
      </p:sp>
      <p:sp>
        <p:nvSpPr>
          <p:cNvPr id="32" name="Rectangle 31"/>
          <p:cNvSpPr/>
          <p:nvPr/>
        </p:nvSpPr>
        <p:spPr>
          <a:xfrm>
            <a:off x="4306584" y="995585"/>
            <a:ext cx="4656794" cy="1815882"/>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Parameters</a:t>
            </a:r>
            <a:r>
              <a:rPr lang="en-US" sz="2800" dirty="0">
                <a:solidFill>
                  <a:schemeClr val="bg1"/>
                </a:solidFill>
                <a:latin typeface="Arial" panose="020B0604020202020204" pitchFamily="34" charset="0"/>
                <a:cs typeface="Arial" panose="020B0604020202020204" pitchFamily="34" charset="0"/>
              </a:rPr>
              <a:t> are safeguards that serve as direct or indirect measurements of fire safety.</a:t>
            </a:r>
          </a:p>
        </p:txBody>
      </p:sp>
      <p:grpSp>
        <p:nvGrpSpPr>
          <p:cNvPr id="37" name="Group 36"/>
          <p:cNvGrpSpPr/>
          <p:nvPr/>
        </p:nvGrpSpPr>
        <p:grpSpPr>
          <a:xfrm>
            <a:off x="428886" y="225778"/>
            <a:ext cx="3279817" cy="3903637"/>
            <a:chOff x="6166589" y="885668"/>
            <a:chExt cx="2687376" cy="3404547"/>
          </a:xfrm>
        </p:grpSpPr>
        <p:sp>
          <p:nvSpPr>
            <p:cNvPr id="38" name="TextBox 37"/>
            <p:cNvSpPr txBox="1"/>
            <p:nvPr/>
          </p:nvSpPr>
          <p:spPr>
            <a:xfrm>
              <a:off x="6892521" y="3833890"/>
              <a:ext cx="1406966" cy="456325"/>
            </a:xfrm>
            <a:prstGeom prst="rect">
              <a:avLst/>
            </a:prstGeom>
            <a:noFill/>
          </p:spPr>
          <p:txBody>
            <a:bodyPr wrap="none" rtlCol="0">
              <a:spAutoFit/>
            </a:bodyPr>
            <a:lstStyle/>
            <a:p>
              <a:r>
                <a:rPr lang="en-US" sz="2800" dirty="0">
                  <a:solidFill>
                    <a:schemeClr val="bg1"/>
                  </a:solidFill>
                  <a:latin typeface="Arial" panose="020B0604020202020204" pitchFamily="34" charset="0"/>
                  <a:cs typeface="Arial" panose="020B0604020202020204" pitchFamily="34" charset="0"/>
                </a:rPr>
                <a:t>50,000 ft</a:t>
              </a:r>
              <a:r>
                <a:rPr lang="en-US" sz="2800" baseline="30000" dirty="0">
                  <a:solidFill>
                    <a:schemeClr val="bg1"/>
                  </a:solidFill>
                  <a:latin typeface="Arial" panose="020B0604020202020204" pitchFamily="34" charset="0"/>
                  <a:cs typeface="Arial" panose="020B0604020202020204" pitchFamily="34" charset="0"/>
                </a:rPr>
                <a:t>2</a:t>
              </a:r>
            </a:p>
          </p:txBody>
        </p:sp>
        <p:sp>
          <p:nvSpPr>
            <p:cNvPr id="39" name="TextBox 38"/>
            <p:cNvSpPr txBox="1"/>
            <p:nvPr/>
          </p:nvSpPr>
          <p:spPr>
            <a:xfrm>
              <a:off x="6651959" y="885668"/>
              <a:ext cx="1434700" cy="456325"/>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Type IIA</a:t>
              </a:r>
            </a:p>
          </p:txBody>
        </p:sp>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6589" y="1302847"/>
              <a:ext cx="2687376" cy="2532007"/>
            </a:xfrm>
            <a:prstGeom prst="rect">
              <a:avLst/>
            </a:prstGeom>
          </p:spPr>
        </p:pic>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536614417"/>
      </p:ext>
    </p:extLst>
  </p:cSld>
  <p:clrMapOvr>
    <a:masterClrMapping/>
  </p:clrMapOvr>
  <mc:AlternateContent xmlns:mc="http://schemas.openxmlformats.org/markup-compatibility/2006" xmlns:p14="http://schemas.microsoft.com/office/powerpoint/2010/main">
    <mc:Choice Requires="p14">
      <p:transition spd="slow" p14:dur="2000" advTm="147581"/>
    </mc:Choice>
    <mc:Fallback xmlns="">
      <p:transition spd="slow" advTm="147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xit" presetSubtype="0" fill="hold" grpId="0" nodeType="with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xit" presetSubtype="0" fill="hold" grpId="0"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xit" presetSubtype="0" fill="hold" grpId="0"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xit" presetSubtype="0" fill="hold" grpId="0" nodeType="withEffect">
                                  <p:stCondLst>
                                    <p:cond delay="0"/>
                                  </p:stCondLst>
                                  <p:childTnLst>
                                    <p:animEffect transition="out" filter="fade">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xit" presetSubtype="0" fill="hold" grpId="0"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par>
                                <p:cTn id="55" presetID="10" presetClass="exit" presetSubtype="0" fill="hold" grpId="0" nodeType="with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par>
                                <p:cTn id="63" presetID="10" presetClass="exit" presetSubtype="0" fill="hold" grpId="0" nodeType="with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xit" presetSubtype="0" fill="hold" grpId="0" nodeType="withEffect">
                                  <p:stCondLst>
                                    <p:cond delay="0"/>
                                  </p:stCondLst>
                                  <p:childTnLst>
                                    <p:animEffect transition="out" filter="fade">
                                      <p:cBhvr>
                                        <p:cTn id="72" dur="500"/>
                                        <p:tgtEl>
                                          <p:spTgt spid="2"/>
                                        </p:tgtEl>
                                      </p:cBhvr>
                                    </p:animEffect>
                                    <p:set>
                                      <p:cBhvr>
                                        <p:cTn id="73" dur="1" fill="hold">
                                          <p:stCondLst>
                                            <p:cond delay="499"/>
                                          </p:stCondLst>
                                        </p:cTn>
                                        <p:tgtEl>
                                          <p:spTgt spid="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4"/>
                </p:tgtEl>
              </p:cMediaNode>
            </p:audio>
          </p:childTnLst>
        </p:cTn>
      </p:par>
    </p:tnLst>
    <p:bldLst>
      <p:bldP spid="2" grpId="0"/>
      <p:bldP spid="6" grpId="0"/>
      <p:bldP spid="9" grpId="0"/>
      <p:bldP spid="11" grpId="0"/>
      <p:bldP spid="12" grpId="0"/>
      <p:bldP spid="13" grpId="0"/>
      <p:bldP spid="14" grpId="0"/>
      <p:bldP spid="15" grpId="0"/>
      <p:bldP spid="22" grpId="0"/>
      <p:bldP spid="23" grpId="0"/>
      <p:bldP spid="24" grpId="0"/>
      <p:bldP spid="25" grpId="0"/>
      <p:bldP spid="26" grpId="0"/>
      <p:bldP spid="27" grpId="0"/>
      <p:bldP spid="28" grpId="0"/>
      <p:bldP spid="29"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1627632"/>
            <a:chOff x="0" y="5049063"/>
            <a:chExt cx="9144000" cy="1627632"/>
          </a:xfrm>
        </p:grpSpPr>
        <p:sp>
          <p:nvSpPr>
            <p:cNvPr id="7" name="Isosceles Triangle 2"/>
            <p:cNvSpPr/>
            <p:nvPr/>
          </p:nvSpPr>
          <p:spPr>
            <a:xfrm rot="10800000">
              <a:off x="0" y="5049063"/>
              <a:ext cx="9144000" cy="162763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142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255453" y="5324196"/>
              <a:ext cx="8591550" cy="876218"/>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spcAft>
                  <a:spcPts val="0"/>
                </a:spcAft>
              </a:pPr>
              <a:r>
                <a:rPr lang="en-US" sz="4000" dirty="0">
                  <a:solidFill>
                    <a:schemeClr val="bg1"/>
                  </a:solidFill>
                  <a:latin typeface="Arial" panose="020B0604020202020204" pitchFamily="34" charset="0"/>
                  <a:cs typeface="Arial" panose="020B0604020202020204" pitchFamily="34" charset="0"/>
                </a:rPr>
                <a:t>Safeguards</a:t>
              </a:r>
            </a:p>
          </p:txBody>
        </p:sp>
      </p:gr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5941" y="1627633"/>
            <a:ext cx="7747545" cy="5568081"/>
          </a:xfrm>
          <a:prstGeom prst="rect">
            <a:avLst/>
          </a:prstGeom>
        </p:spPr>
      </p:pic>
      <p:sp>
        <p:nvSpPr>
          <p:cNvPr id="10" name="Rectangle 9"/>
          <p:cNvSpPr/>
          <p:nvPr/>
        </p:nvSpPr>
        <p:spPr>
          <a:xfrm>
            <a:off x="260320" y="1676922"/>
            <a:ext cx="5183085" cy="1384995"/>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Considering the level of safety provided, we look at the types of safeguards in the building.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364434813"/>
      </p:ext>
    </p:extLst>
  </p:cSld>
  <p:clrMapOvr>
    <a:masterClrMapping/>
  </p:clrMapOvr>
  <mc:AlternateContent xmlns:mc="http://schemas.openxmlformats.org/markup-compatibility/2006" xmlns:p14="http://schemas.microsoft.com/office/powerpoint/2010/main">
    <mc:Choice Requires="p14">
      <p:transition spd="slow" p14:dur="2000" advTm="163521"/>
    </mc:Choice>
    <mc:Fallback xmlns="">
      <p:transition spd="slow" advTm="163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4294967295"/>
          </p:nvPr>
        </p:nvPicPr>
        <p:blipFill>
          <a:blip r:embed="rId6">
            <a:extLst>
              <a:ext uri="{28A0092B-C50C-407E-A947-70E740481C1C}">
                <a14:useLocalDpi xmlns:a14="http://schemas.microsoft.com/office/drawing/2010/main"/>
              </a:ext>
            </a:extLst>
          </a:blip>
          <a:stretch>
            <a:fillRect/>
          </a:stretch>
        </p:blipFill>
        <p:spPr>
          <a:xfrm>
            <a:off x="293905" y="1018267"/>
            <a:ext cx="4016375" cy="4868863"/>
          </a:xfrm>
          <a:noFill/>
        </p:spPr>
      </p:pic>
      <p:pic>
        <p:nvPicPr>
          <p:cNvPr id="7" name="Content Placeholder 6"/>
          <p:cNvPicPr>
            <a:picLocks noGrp="1" noChangeAspect="1"/>
          </p:cNvPicPr>
          <p:nvPr>
            <p:ph sz="quarter" idx="4294967295"/>
          </p:nvPr>
        </p:nvPicPr>
        <p:blipFill>
          <a:blip r:embed="rId7">
            <a:extLst>
              <a:ext uri="{28A0092B-C50C-407E-A947-70E740481C1C}">
                <a14:useLocalDpi xmlns:a14="http://schemas.microsoft.com/office/drawing/2010/main"/>
              </a:ext>
            </a:extLst>
          </a:blip>
          <a:stretch>
            <a:fillRect/>
          </a:stretch>
        </p:blipFill>
        <p:spPr>
          <a:xfrm>
            <a:off x="4825549" y="1018267"/>
            <a:ext cx="4016375" cy="4868863"/>
          </a:xfrm>
        </p:spPr>
      </p:pic>
      <p:pic>
        <p:nvPicPr>
          <p:cNvPr id="10" name="Gray Bg" descr="sl-bg.png" hidden="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0"/>
            <a:ext cx="9144000" cy="6594516"/>
          </a:xfrm>
          <a:prstGeom prst="rect">
            <a:avLst/>
          </a:prstGeom>
        </p:spPr>
      </p:pic>
      <p:pic>
        <p:nvPicPr>
          <p:cNvPr id="12" name="Building" descr="business-building.png" hidden="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880235" y="1609264"/>
            <a:ext cx="5295900" cy="4368800"/>
          </a:xfrm>
          <a:prstGeom prst="rect">
            <a:avLst/>
          </a:prstGeom>
        </p:spPr>
      </p:pic>
      <p:grpSp>
        <p:nvGrpSpPr>
          <p:cNvPr id="23" name="Complies with current const codes" hidden="1"/>
          <p:cNvGrpSpPr/>
          <p:nvPr/>
        </p:nvGrpSpPr>
        <p:grpSpPr>
          <a:xfrm>
            <a:off x="2021291" y="243444"/>
            <a:ext cx="5053240" cy="1245941"/>
            <a:chOff x="2021291" y="243444"/>
            <a:chExt cx="5053240" cy="1245941"/>
          </a:xfrm>
        </p:grpSpPr>
        <p:sp>
          <p:nvSpPr>
            <p:cNvPr id="19" name="Box"/>
            <p:cNvSpPr/>
            <p:nvPr/>
          </p:nvSpPr>
          <p:spPr>
            <a:xfrm>
              <a:off x="2021291" y="243444"/>
              <a:ext cx="5053240" cy="1245941"/>
            </a:xfrm>
            <a:prstGeom prst="roundRect">
              <a:avLst/>
            </a:prstGeom>
            <a:solidFill>
              <a:schemeClr val="bg1"/>
            </a:solidFill>
            <a:ln w="28575">
              <a:solidFill>
                <a:srgbClr val="1429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
            <p:cNvSpPr/>
            <p:nvPr/>
          </p:nvSpPr>
          <p:spPr>
            <a:xfrm>
              <a:off x="2274578" y="444303"/>
              <a:ext cx="4589055" cy="830997"/>
            </a:xfrm>
            <a:prstGeom prst="rect">
              <a:avLst/>
            </a:prstGeom>
          </p:spPr>
          <p:txBody>
            <a:bodyPr wrap="square">
              <a:spAutoFit/>
            </a:bodyPr>
            <a:lstStyle/>
            <a:p>
              <a:pPr algn="ctr"/>
              <a:r>
                <a:rPr lang="en-US" sz="2400" dirty="0">
                  <a:solidFill>
                    <a:srgbClr val="14293B"/>
                  </a:solidFill>
                </a:rPr>
                <a:t>Complies with current </a:t>
              </a:r>
              <a:r>
                <a:rPr lang="en-US" sz="2400" b="1" dirty="0">
                  <a:solidFill>
                    <a:srgbClr val="14293B"/>
                  </a:solidFill>
                </a:rPr>
                <a:t>construction codes</a:t>
              </a:r>
              <a:r>
                <a:rPr lang="en-US" sz="2400" dirty="0">
                  <a:solidFill>
                    <a:srgbClr val="14293B"/>
                  </a:solidFill>
                </a:rPr>
                <a:t>.</a:t>
              </a:r>
            </a:p>
          </p:txBody>
        </p:sp>
      </p:grpSp>
      <p:grpSp>
        <p:nvGrpSpPr>
          <p:cNvPr id="5" name="Thought Bubble man" hidden="1"/>
          <p:cNvGrpSpPr/>
          <p:nvPr/>
        </p:nvGrpSpPr>
        <p:grpSpPr>
          <a:xfrm>
            <a:off x="0" y="1719984"/>
            <a:ext cx="3530600" cy="5138016"/>
            <a:chOff x="0" y="1719984"/>
            <a:chExt cx="3530600" cy="5138016"/>
          </a:xfrm>
        </p:grpSpPr>
        <p:pic>
          <p:nvPicPr>
            <p:cNvPr id="15" name="Picture 14" descr="firefighter-thinking.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0" y="3454400"/>
              <a:ext cx="3530600" cy="3403600"/>
            </a:xfrm>
            <a:prstGeom prst="rect">
              <a:avLst/>
            </a:prstGeom>
          </p:spPr>
        </p:pic>
        <p:sp>
          <p:nvSpPr>
            <p:cNvPr id="4" name="Rounded Rectangular Callout 3"/>
            <p:cNvSpPr/>
            <p:nvPr/>
          </p:nvSpPr>
          <p:spPr>
            <a:xfrm>
              <a:off x="26895" y="1719984"/>
              <a:ext cx="3424517" cy="1734416"/>
            </a:xfrm>
            <a:prstGeom prst="wedgeRoundRectCallout">
              <a:avLst>
                <a:gd name="adj1" fmla="val 434"/>
                <a:gd name="adj2" fmla="val 70597"/>
                <a:gd name="adj3" fmla="val 16667"/>
              </a:avLst>
            </a:prstGeom>
            <a:solidFill>
              <a:srgbClr val="14293B"/>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rPr>
                <a:t>Does the building’s relative level of safety ever change? </a:t>
              </a:r>
            </a:p>
          </p:txBody>
        </p:sp>
      </p:grpSp>
      <p:grpSp>
        <p:nvGrpSpPr>
          <p:cNvPr id="11" name="Group 10"/>
          <p:cNvGrpSpPr/>
          <p:nvPr/>
        </p:nvGrpSpPr>
        <p:grpSpPr>
          <a:xfrm>
            <a:off x="437770" y="5404764"/>
            <a:ext cx="8257193" cy="1018308"/>
            <a:chOff x="437770" y="5404764"/>
            <a:chExt cx="8257193" cy="1018308"/>
          </a:xfrm>
        </p:grpSpPr>
        <p:sp>
          <p:nvSpPr>
            <p:cNvPr id="16" name="Box"/>
            <p:cNvSpPr/>
            <p:nvPr/>
          </p:nvSpPr>
          <p:spPr>
            <a:xfrm>
              <a:off x="574029" y="5404764"/>
              <a:ext cx="8012266" cy="1018308"/>
            </a:xfrm>
            <a:prstGeom prst="roundRect">
              <a:avLst/>
            </a:prstGeom>
            <a:solidFill>
              <a:schemeClr val="bg1"/>
            </a:solidFill>
            <a:ln w="28575">
              <a:solidFill>
                <a:srgbClr val="1429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Our codes and standards change"/>
            <p:cNvSpPr/>
            <p:nvPr/>
          </p:nvSpPr>
          <p:spPr>
            <a:xfrm>
              <a:off x="437770" y="5501335"/>
              <a:ext cx="8257193" cy="830997"/>
            </a:xfrm>
            <a:prstGeom prst="rect">
              <a:avLst/>
            </a:prstGeom>
          </p:spPr>
          <p:txBody>
            <a:bodyPr wrap="square">
              <a:spAutoFit/>
            </a:bodyPr>
            <a:lstStyle/>
            <a:p>
              <a:pPr algn="ctr"/>
              <a:r>
                <a:rPr lang="en-US" sz="2400" dirty="0">
                  <a:latin typeface="Arial" panose="020B0604020202020204" pitchFamily="34" charset="0"/>
                  <a:cs typeface="Arial" panose="020B0604020202020204" pitchFamily="34" charset="0"/>
                </a:rPr>
                <a:t>Our codes and standards change </a:t>
              </a:r>
            </a:p>
            <a:p>
              <a:pPr algn="ctr"/>
              <a:r>
                <a:rPr lang="en-US" sz="2400" dirty="0">
                  <a:latin typeface="Arial" panose="020B0604020202020204" pitchFamily="34" charset="0"/>
                  <a:cs typeface="Arial" panose="020B0604020202020204" pitchFamily="34" charset="0"/>
                </a:rPr>
                <a:t>as we develop new protection strategies. </a:t>
              </a:r>
            </a:p>
          </p:txBody>
        </p:sp>
      </p:grpSp>
      <p:grpSp>
        <p:nvGrpSpPr>
          <p:cNvPr id="14" name="Group 13"/>
          <p:cNvGrpSpPr/>
          <p:nvPr/>
        </p:nvGrpSpPr>
        <p:grpSpPr>
          <a:xfrm>
            <a:off x="293904" y="261251"/>
            <a:ext cx="4016376" cy="748620"/>
            <a:chOff x="293904" y="261251"/>
            <a:chExt cx="4016376" cy="748620"/>
          </a:xfrm>
        </p:grpSpPr>
        <p:sp>
          <p:nvSpPr>
            <p:cNvPr id="9" name="Rectangle 8"/>
            <p:cNvSpPr/>
            <p:nvPr/>
          </p:nvSpPr>
          <p:spPr>
            <a:xfrm>
              <a:off x="293905" y="261251"/>
              <a:ext cx="4016375" cy="748620"/>
            </a:xfrm>
            <a:prstGeom prst="rect">
              <a:avLst/>
            </a:prstGeom>
            <a:solidFill>
              <a:schemeClr val="bg1"/>
            </a:solidFill>
            <a:ln>
              <a:solidFill>
                <a:srgbClr val="9EB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ur codes and standards change"/>
            <p:cNvSpPr/>
            <p:nvPr/>
          </p:nvSpPr>
          <p:spPr>
            <a:xfrm>
              <a:off x="293904" y="343174"/>
              <a:ext cx="4016376" cy="584775"/>
            </a:xfrm>
            <a:prstGeom prst="rect">
              <a:avLst/>
            </a:prstGeom>
          </p:spPr>
          <p:txBody>
            <a:bodyPr wrap="square">
              <a:spAutoFit/>
            </a:bodyPr>
            <a:lstStyle/>
            <a:p>
              <a:pPr algn="ctr"/>
              <a:r>
                <a:rPr lang="en-US" sz="3200" dirty="0">
                  <a:latin typeface="Arial" panose="020B0604020202020204" pitchFamily="34" charset="0"/>
                  <a:cs typeface="Arial" panose="020B0604020202020204" pitchFamily="34" charset="0"/>
                </a:rPr>
                <a:t>Well-kept</a:t>
              </a:r>
            </a:p>
          </p:txBody>
        </p:sp>
      </p:grpSp>
      <p:grpSp>
        <p:nvGrpSpPr>
          <p:cNvPr id="13" name="Group 12"/>
          <p:cNvGrpSpPr/>
          <p:nvPr/>
        </p:nvGrpSpPr>
        <p:grpSpPr>
          <a:xfrm>
            <a:off x="4824630" y="261251"/>
            <a:ext cx="4016376" cy="748620"/>
            <a:chOff x="4824630" y="261251"/>
            <a:chExt cx="4016376" cy="748620"/>
          </a:xfrm>
        </p:grpSpPr>
        <p:sp>
          <p:nvSpPr>
            <p:cNvPr id="17" name="Rectangle 16"/>
            <p:cNvSpPr/>
            <p:nvPr/>
          </p:nvSpPr>
          <p:spPr>
            <a:xfrm>
              <a:off x="4824631" y="261251"/>
              <a:ext cx="4016375" cy="748620"/>
            </a:xfrm>
            <a:prstGeom prst="rect">
              <a:avLst/>
            </a:prstGeom>
            <a:solidFill>
              <a:schemeClr val="bg1"/>
            </a:solidFill>
            <a:ln>
              <a:solidFill>
                <a:srgbClr val="9EB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ur codes and standards change"/>
            <p:cNvSpPr/>
            <p:nvPr/>
          </p:nvSpPr>
          <p:spPr>
            <a:xfrm>
              <a:off x="4824630" y="343174"/>
              <a:ext cx="4016376" cy="584775"/>
            </a:xfrm>
            <a:prstGeom prst="rect">
              <a:avLst/>
            </a:prstGeom>
          </p:spPr>
          <p:txBody>
            <a:bodyPr wrap="square">
              <a:spAutoFit/>
            </a:bodyPr>
            <a:lstStyle/>
            <a:p>
              <a:pPr algn="ctr"/>
              <a:r>
                <a:rPr lang="en-US" sz="3200" dirty="0">
                  <a:latin typeface="Arial" panose="020B0604020202020204" pitchFamily="34" charset="0"/>
                  <a:cs typeface="Arial" panose="020B0604020202020204" pitchFamily="34" charset="0"/>
                </a:rPr>
                <a:t>Neglected</a:t>
              </a:r>
            </a:p>
          </p:txBody>
        </p:sp>
      </p:gr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050416328"/>
      </p:ext>
    </p:extLst>
  </p:cSld>
  <p:clrMapOvr>
    <a:masterClrMapping/>
  </p:clrMapOvr>
  <mc:AlternateContent xmlns:mc="http://schemas.openxmlformats.org/markup-compatibility/2006" xmlns:p14="http://schemas.microsoft.com/office/powerpoint/2010/main">
    <mc:Choice Requires="p14">
      <p:transition spd="slow" p14:dur="2000" advTm="51139"/>
    </mc:Choice>
    <mc:Fallback xmlns="">
      <p:transition spd="slow" advTm="51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0" presetClass="path" presetSubtype="0" accel="50000" decel="50000" fill="hold" nodeType="withEffect">
                                  <p:stCondLst>
                                    <p:cond delay="0"/>
                                  </p:stCondLst>
                                  <p:childTnLst>
                                    <p:animMotion origin="layout" path="M 1.11111E-6 -7.40741E-7 L 0.15469 -7.40741E-7 " pathEditMode="relative" rAng="0" ptsTypes="AA">
                                      <p:cBhvr>
                                        <p:cTn id="21" dur="1000" fill="hold"/>
                                        <p:tgtEl>
                                          <p:spTgt spid="12"/>
                                        </p:tgtEl>
                                        <p:attrNameLst>
                                          <p:attrName>ppt_x</p:attrName>
                                          <p:attrName>ppt_y</p:attrName>
                                        </p:attrNameLst>
                                      </p:cBhvr>
                                      <p:rCtr x="7726" y="0"/>
                                    </p:animMotion>
                                  </p:childTnLst>
                                </p:cTn>
                              </p:par>
                              <p:par>
                                <p:cTn id="22" presetID="0" presetClass="path" presetSubtype="0" accel="50000" decel="50000" fill="hold" nodeType="withEffect">
                                  <p:stCondLst>
                                    <p:cond delay="0"/>
                                  </p:stCondLst>
                                  <p:childTnLst>
                                    <p:animMotion origin="layout" path="M -2.22222E-6 2.59259E-6 L 0.13976 -0.00139 " pathEditMode="relative" rAng="0" ptsTypes="AA">
                                      <p:cBhvr>
                                        <p:cTn id="23" dur="1000" fill="hold"/>
                                        <p:tgtEl>
                                          <p:spTgt spid="23"/>
                                        </p:tgtEl>
                                        <p:attrNameLst>
                                          <p:attrName>ppt_x</p:attrName>
                                          <p:attrName>ppt_y</p:attrName>
                                        </p:attrNameLst>
                                      </p:cBhvr>
                                      <p:rCtr x="6979" y="-69"/>
                                    </p:animMotion>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oom.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 y="0"/>
            <a:ext cx="9128524" cy="6858000"/>
          </a:xfrm>
          <a:prstGeom prst="rect">
            <a:avLst/>
          </a:prstGeom>
        </p:spPr>
      </p:pic>
      <p:pic>
        <p:nvPicPr>
          <p:cNvPr id="13" name="Picture 1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459869" y="3007894"/>
            <a:ext cx="555652" cy="1022673"/>
          </a:xfrm>
          <a:prstGeom prst="rect">
            <a:avLst/>
          </a:prstGeom>
        </p:spPr>
      </p:pic>
      <p:pic>
        <p:nvPicPr>
          <p:cNvPr id="14" name="Picture 13" descr="fire-sprinkler-illustration.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614967" y="577286"/>
            <a:ext cx="430306" cy="606175"/>
          </a:xfrm>
          <a:prstGeom prst="rect">
            <a:avLst/>
          </a:prstGeom>
        </p:spPr>
      </p:pic>
      <p:pic>
        <p:nvPicPr>
          <p:cNvPr id="15" name="Picture 14" descr="fire-sprinkler-illustration.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681759" y="566790"/>
            <a:ext cx="430306" cy="606175"/>
          </a:xfrm>
          <a:prstGeom prst="rect">
            <a:avLst/>
          </a:prstGeom>
        </p:spPr>
      </p:pic>
      <p:pic>
        <p:nvPicPr>
          <p:cNvPr id="16" name="Picture 15"/>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496177" y="1804737"/>
            <a:ext cx="1906195" cy="3556334"/>
          </a:xfrm>
          <a:prstGeom prst="rect">
            <a:avLst/>
          </a:prstGeom>
        </p:spPr>
      </p:pic>
      <p:pic>
        <p:nvPicPr>
          <p:cNvPr id="17" name="Picture 16"/>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8513948" y="2731062"/>
            <a:ext cx="493617" cy="858466"/>
          </a:xfrm>
          <a:prstGeom prst="rect">
            <a:avLst/>
          </a:prstGeom>
        </p:spPr>
      </p:pic>
      <p:pic>
        <p:nvPicPr>
          <p:cNvPr id="18" name="Picture 17"/>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800686" y="3557140"/>
            <a:ext cx="242052" cy="349114"/>
          </a:xfrm>
          <a:prstGeom prst="rect">
            <a:avLst/>
          </a:prstGeom>
        </p:spPr>
      </p:pic>
      <p:sp>
        <p:nvSpPr>
          <p:cNvPr id="19" name="Rounded Rectangular Callout 18"/>
          <p:cNvSpPr/>
          <p:nvPr/>
        </p:nvSpPr>
        <p:spPr>
          <a:xfrm>
            <a:off x="454" y="4124987"/>
            <a:ext cx="4030133" cy="1602957"/>
          </a:xfrm>
          <a:prstGeom prst="wedgeRoundRectCallout">
            <a:avLst>
              <a:gd name="adj1" fmla="val -47225"/>
              <a:gd name="adj2" fmla="val 83581"/>
              <a:gd name="adj3" fmla="val 16667"/>
            </a:avLst>
          </a:prstGeom>
          <a:solidFill>
            <a:srgbClr val="1F9946"/>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How many layers </a:t>
            </a:r>
          </a:p>
          <a:p>
            <a:pPr algn="ctr"/>
            <a:r>
              <a:rPr lang="en-US" sz="2800" b="1" dirty="0">
                <a:solidFill>
                  <a:schemeClr val="bg1"/>
                </a:solidFill>
                <a:latin typeface="Arial" panose="020B0604020202020204" pitchFamily="34" charset="0"/>
                <a:cs typeface="Arial" panose="020B0604020202020204" pitchFamily="34" charset="0"/>
              </a:rPr>
              <a:t>are needed?</a:t>
            </a:r>
          </a:p>
        </p:txBody>
      </p:sp>
      <p:sp>
        <p:nvSpPr>
          <p:cNvPr id="20" name="Rounded Rectangular Callout 19"/>
          <p:cNvSpPr/>
          <p:nvPr/>
        </p:nvSpPr>
        <p:spPr>
          <a:xfrm>
            <a:off x="4955895" y="4124987"/>
            <a:ext cx="4126186" cy="1602957"/>
          </a:xfrm>
          <a:prstGeom prst="wedgeRoundRectCallout">
            <a:avLst>
              <a:gd name="adj1" fmla="val 51159"/>
              <a:gd name="adj2" fmla="val 92032"/>
              <a:gd name="adj3" fmla="val 16667"/>
            </a:avLst>
          </a:prstGeom>
          <a:solidFill>
            <a:srgbClr val="FF0000"/>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Which layers provide</a:t>
            </a:r>
          </a:p>
          <a:p>
            <a:pPr algn="ctr"/>
            <a:r>
              <a:rPr lang="en-US" sz="2800" b="1" dirty="0">
                <a:solidFill>
                  <a:schemeClr val="bg1"/>
                </a:solidFill>
                <a:latin typeface="Arial" panose="020B0604020202020204" pitchFamily="34" charset="0"/>
                <a:cs typeface="Arial" panose="020B0604020202020204" pitchFamily="34" charset="0"/>
              </a:rPr>
              <a:t> the greatest value?</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69233219"/>
      </p:ext>
    </p:extLst>
  </p:cSld>
  <p:clrMapOvr>
    <a:masterClrMapping/>
  </p:clrMapOvr>
  <mc:AlternateContent xmlns:mc="http://schemas.openxmlformats.org/markup-compatibility/2006" xmlns:p14="http://schemas.microsoft.com/office/powerpoint/2010/main">
    <mc:Choice Requires="p14">
      <p:transition spd="slow" p14:dur="2000" advTm="48464"/>
    </mc:Choice>
    <mc:Fallback xmlns="">
      <p:transition spd="slow" advTm="48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3550" y="1867640"/>
            <a:ext cx="4155651" cy="2077826"/>
          </a:xfrm>
          <a:prstGeom prst="rect">
            <a:avLst/>
          </a:prstGeom>
        </p:spPr>
      </p:pic>
      <p:sp>
        <p:nvSpPr>
          <p:cNvPr id="2" name="Title 1"/>
          <p:cNvSpPr>
            <a:spLocks noGrp="1"/>
          </p:cNvSpPr>
          <p:nvPr>
            <p:ph type="title"/>
          </p:nvPr>
        </p:nvSpPr>
        <p:spPr>
          <a:xfrm>
            <a:off x="619125" y="351500"/>
            <a:ext cx="8398146" cy="539515"/>
          </a:xfrm>
        </p:spPr>
        <p:txBody>
          <a:bodyPr>
            <a:normAutofit fontScale="90000"/>
          </a:bodyPr>
          <a:lstStyle/>
          <a:p>
            <a:r>
              <a:rPr lang="en-US" b="1" dirty="0"/>
              <a:t>Fire Sprinklers		 Smoke Exhaust</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038" y="1485379"/>
            <a:ext cx="2004947" cy="3278531"/>
          </a:xfrm>
          <a:prstGeom prst="rect">
            <a:avLst/>
          </a:prstGeom>
        </p:spPr>
      </p:pic>
      <p:grpSp>
        <p:nvGrpSpPr>
          <p:cNvPr id="5" name="Group 4"/>
          <p:cNvGrpSpPr/>
          <p:nvPr/>
        </p:nvGrpSpPr>
        <p:grpSpPr>
          <a:xfrm>
            <a:off x="107150" y="4987786"/>
            <a:ext cx="4401455" cy="1152635"/>
            <a:chOff x="4655977" y="93306"/>
            <a:chExt cx="4401455" cy="1152635"/>
          </a:xfrm>
        </p:grpSpPr>
        <p:sp>
          <p:nvSpPr>
            <p:cNvPr id="6" name="Rounded Rectangle 5"/>
            <p:cNvSpPr/>
            <p:nvPr/>
          </p:nvSpPr>
          <p:spPr>
            <a:xfrm>
              <a:off x="4655977" y="93306"/>
              <a:ext cx="4401455" cy="1152635"/>
            </a:xfrm>
            <a:prstGeom prst="roundRect">
              <a:avLst/>
            </a:prstGeom>
            <a:solidFill>
              <a:schemeClr val="bg1"/>
            </a:solidFill>
            <a:ln>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786602" y="238778"/>
              <a:ext cx="4177522" cy="830997"/>
            </a:xfrm>
            <a:prstGeom prst="rect">
              <a:avLst/>
            </a:prstGeom>
          </p:spPr>
          <p:txBody>
            <a:bodyPr wrap="square">
              <a:spAutoFit/>
            </a:bodyPr>
            <a:lstStyle/>
            <a:p>
              <a:r>
                <a:rPr lang="en-US" sz="2400" dirty="0">
                  <a:solidFill>
                    <a:srgbClr val="14293B"/>
                  </a:solidFill>
                  <a:latin typeface="Arial" panose="020B0604020202020204" pitchFamily="34" charset="0"/>
                  <a:cs typeface="Arial" panose="020B0604020202020204" pitchFamily="34" charset="0"/>
                </a:rPr>
                <a:t>Compare layers to quantify their value. </a:t>
              </a:r>
              <a:endParaRPr lang="en-US" sz="2400" dirty="0">
                <a:latin typeface="Arial" panose="020B0604020202020204" pitchFamily="34" charset="0"/>
                <a:cs typeface="Arial" panose="020B0604020202020204" pitchFamily="34" charset="0"/>
              </a:endParaRPr>
            </a:p>
          </p:txBody>
        </p:sp>
      </p:grpSp>
      <p:sp>
        <p:nvSpPr>
          <p:cNvPr id="18" name="Rounded Rectangular Callout 17"/>
          <p:cNvSpPr/>
          <p:nvPr/>
        </p:nvSpPr>
        <p:spPr>
          <a:xfrm>
            <a:off x="4677680" y="4239663"/>
            <a:ext cx="4306603" cy="1894443"/>
          </a:xfrm>
          <a:prstGeom prst="wedgeRoundRectCallout">
            <a:avLst>
              <a:gd name="adj1" fmla="val 51159"/>
              <a:gd name="adj2" fmla="val 92032"/>
              <a:gd name="adj3" fmla="val 16667"/>
            </a:avLst>
          </a:prstGeom>
          <a:solidFill>
            <a:srgbClr val="FF0000"/>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Do they provide an </a:t>
            </a:r>
          </a:p>
          <a:p>
            <a:pPr algn="ctr"/>
            <a:r>
              <a:rPr lang="en-US" sz="2800" b="1" dirty="0">
                <a:solidFill>
                  <a:schemeClr val="bg1"/>
                </a:solidFill>
                <a:latin typeface="Arial" panose="020B0604020202020204" pitchFamily="34" charset="0"/>
                <a:cs typeface="Arial" panose="020B0604020202020204" pitchFamily="34" charset="0"/>
              </a:rPr>
              <a:t>equivalent level of safety?</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570931787"/>
      </p:ext>
    </p:extLst>
  </p:cSld>
  <p:clrMapOvr>
    <a:masterClrMapping/>
  </p:clrMapOvr>
  <mc:AlternateContent xmlns:mc="http://schemas.openxmlformats.org/markup-compatibility/2006" xmlns:p14="http://schemas.microsoft.com/office/powerpoint/2010/main">
    <mc:Choice Requires="p14">
      <p:transition spd="slow" p14:dur="2000" advTm="45248"/>
    </mc:Choice>
    <mc:Fallback xmlns="">
      <p:transition spd="slow" advTm="45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0307" y="284480"/>
            <a:ext cx="4991946" cy="687158"/>
          </a:xfrm>
        </p:spPr>
        <p:txBody>
          <a:bodyPr>
            <a:noAutofit/>
          </a:bodyPr>
          <a:lstStyle/>
          <a:p>
            <a:r>
              <a:rPr lang="en-US" sz="3500" dirty="0">
                <a:solidFill>
                  <a:srgbClr val="1C1C1C"/>
                </a:solidFill>
              </a:rPr>
              <a:t>Smoke Exhaust System</a:t>
            </a:r>
          </a:p>
        </p:txBody>
      </p:sp>
      <p:sp>
        <p:nvSpPr>
          <p:cNvPr id="5" name="Content Placeholder 4"/>
          <p:cNvSpPr>
            <a:spLocks noGrp="1"/>
          </p:cNvSpPr>
          <p:nvPr>
            <p:ph type="body" sz="half" idx="2"/>
          </p:nvPr>
        </p:nvSpPr>
        <p:spPr>
          <a:xfrm>
            <a:off x="128693" y="1998132"/>
            <a:ext cx="3176693" cy="4250267"/>
          </a:xfrm>
        </p:spPr>
        <p:txBody>
          <a:bodyPr>
            <a:normAutofit/>
          </a:bodyPr>
          <a:lstStyle/>
          <a:p>
            <a:pPr marL="457200" lvl="0" indent="-457200">
              <a:spcAft>
                <a:spcPts val="600"/>
              </a:spcAft>
              <a:buClr>
                <a:schemeClr val="bg1"/>
              </a:buClr>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Does </a:t>
            </a:r>
            <a:r>
              <a:rPr lang="en-US" sz="2400" b="1" dirty="0">
                <a:solidFill>
                  <a:schemeClr val="bg1"/>
                </a:solidFill>
                <a:latin typeface="Arial" panose="020B0604020202020204" pitchFamily="34" charset="0"/>
                <a:cs typeface="Arial" panose="020B0604020202020204" pitchFamily="34" charset="0"/>
              </a:rPr>
              <a:t>NOT</a:t>
            </a:r>
            <a:r>
              <a:rPr lang="en-US" sz="2400" dirty="0">
                <a:solidFill>
                  <a:schemeClr val="bg1"/>
                </a:solidFill>
                <a:latin typeface="Arial" panose="020B0604020202020204" pitchFamily="34" charset="0"/>
                <a:cs typeface="Arial" panose="020B0604020202020204" pitchFamily="34" charset="0"/>
              </a:rPr>
              <a:t> prevent or control fires</a:t>
            </a:r>
          </a:p>
          <a:p>
            <a:pPr marL="457200" lvl="0" indent="-457200">
              <a:spcAft>
                <a:spcPts val="600"/>
              </a:spcAft>
              <a:buClr>
                <a:schemeClr val="bg1"/>
              </a:buClr>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Increases exit time</a:t>
            </a:r>
          </a:p>
          <a:p>
            <a:pPr marL="457200" lvl="0" indent="-457200">
              <a:spcAft>
                <a:spcPts val="600"/>
              </a:spcAft>
              <a:buClr>
                <a:schemeClr val="bg1"/>
              </a:buClr>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Enhances fire suppression operations</a:t>
            </a:r>
          </a:p>
          <a:p>
            <a:endParaRPr lang="en-US" dirty="0">
              <a:solidFill>
                <a:schemeClr val="bg1"/>
              </a:solidFill>
              <a:latin typeface="Arial" panose="020B0604020202020204" pitchFamily="34" charset="0"/>
              <a:cs typeface="Arial" panose="020B0604020202020204" pitchFamily="34" charset="0"/>
            </a:endParaRPr>
          </a:p>
        </p:txBody>
      </p:sp>
      <p:grpSp>
        <p:nvGrpSpPr>
          <p:cNvPr id="14" name="Group 13"/>
          <p:cNvGrpSpPr/>
          <p:nvPr/>
        </p:nvGrpSpPr>
        <p:grpSpPr>
          <a:xfrm>
            <a:off x="3634282" y="3947577"/>
            <a:ext cx="5401346" cy="2183587"/>
            <a:chOff x="4155828" y="3941442"/>
            <a:chExt cx="6328229" cy="2183587"/>
          </a:xfrm>
        </p:grpSpPr>
        <p:sp>
          <p:nvSpPr>
            <p:cNvPr id="7" name="Box"/>
            <p:cNvSpPr/>
            <p:nvPr/>
          </p:nvSpPr>
          <p:spPr>
            <a:xfrm>
              <a:off x="4155828" y="3941442"/>
              <a:ext cx="6328229" cy="2183587"/>
            </a:xfrm>
            <a:prstGeom prst="roundRect">
              <a:avLst>
                <a:gd name="adj" fmla="val 7357"/>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n w="28575">
                  <a:solidFill>
                    <a:schemeClr val="tx1"/>
                  </a:solidFill>
                </a:ln>
                <a:latin typeface="Arial" panose="020B0604020202020204" pitchFamily="34" charset="0"/>
                <a:cs typeface="Arial" panose="020B0604020202020204" pitchFamily="34" charset="0"/>
              </a:endParaRPr>
            </a:p>
          </p:txBody>
        </p:sp>
        <p:sp>
          <p:nvSpPr>
            <p:cNvPr id="11" name="Rectangle 10"/>
            <p:cNvSpPr/>
            <p:nvPr/>
          </p:nvSpPr>
          <p:spPr>
            <a:xfrm>
              <a:off x="4413282" y="4101103"/>
              <a:ext cx="5848311" cy="1815882"/>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A different value for each category:</a:t>
              </a:r>
            </a:p>
            <a:p>
              <a:endParaRPr lang="en-US" sz="16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Means of Egress</a:t>
              </a:r>
            </a:p>
            <a:p>
              <a:r>
                <a:rPr lang="en-US" sz="2400" dirty="0">
                  <a:latin typeface="Arial" panose="020B0604020202020204" pitchFamily="34" charset="0"/>
                  <a:cs typeface="Arial" panose="020B0604020202020204" pitchFamily="34" charset="0"/>
                </a:rPr>
                <a:t>General Safety</a:t>
              </a:r>
            </a:p>
            <a:p>
              <a:r>
                <a:rPr lang="en-US" sz="2400" dirty="0">
                  <a:latin typeface="Arial" panose="020B0604020202020204" pitchFamily="34" charset="0"/>
                  <a:cs typeface="Arial" panose="020B0604020202020204" pitchFamily="34" charset="0"/>
                </a:rPr>
                <a:t>Fire Safety/Control</a:t>
              </a:r>
            </a:p>
          </p:txBody>
        </p:sp>
      </p:grpSp>
      <p:sp>
        <p:nvSpPr>
          <p:cNvPr id="13" name="Oval 12"/>
          <p:cNvSpPr/>
          <p:nvPr/>
        </p:nvSpPr>
        <p:spPr>
          <a:xfrm>
            <a:off x="3683523" y="4688114"/>
            <a:ext cx="2762757" cy="500743"/>
          </a:xfrm>
          <a:prstGeom prst="ellipse">
            <a:avLst/>
          </a:prstGeom>
          <a:noFill/>
          <a:ln w="53975">
            <a:solidFill>
              <a:srgbClr val="F78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3791" y="1674116"/>
            <a:ext cx="4155651" cy="2077826"/>
          </a:xfrm>
          <a:prstGeom prst="rect">
            <a:avLst/>
          </a:prstGeom>
        </p:spPr>
      </p:pic>
      <p:sp>
        <p:nvSpPr>
          <p:cNvPr id="9" name="Rounded Rectangular Callout 8"/>
          <p:cNvSpPr/>
          <p:nvPr/>
        </p:nvSpPr>
        <p:spPr>
          <a:xfrm>
            <a:off x="4677680" y="4239663"/>
            <a:ext cx="4306603" cy="1894443"/>
          </a:xfrm>
          <a:prstGeom prst="wedgeRoundRectCallout">
            <a:avLst>
              <a:gd name="adj1" fmla="val 51159"/>
              <a:gd name="adj2" fmla="val 92032"/>
              <a:gd name="adj3" fmla="val 16667"/>
            </a:avLst>
          </a:prstGeom>
          <a:solidFill>
            <a:srgbClr val="FF0000"/>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Where does it provide the greatest benefit?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114254214"/>
      </p:ext>
    </p:extLst>
  </p:cSld>
  <p:clrMapOvr>
    <a:masterClrMapping/>
  </p:clrMapOvr>
  <mc:AlternateContent xmlns:mc="http://schemas.openxmlformats.org/markup-compatibility/2006" xmlns:p14="http://schemas.microsoft.com/office/powerpoint/2010/main">
    <mc:Choice Requires="p14">
      <p:transition spd="slow" p14:dur="2000" advTm="75832"/>
    </mc:Choice>
    <mc:Fallback xmlns="">
      <p:transition spd="slow" advTm="75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13"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5084032" y="791029"/>
            <a:ext cx="3702756" cy="2343621"/>
          </a:xfrm>
          <a:prstGeom prst="wedgeRoundRectCallout">
            <a:avLst>
              <a:gd name="adj1" fmla="val 46123"/>
              <a:gd name="adj2" fmla="val 84824"/>
              <a:gd name="adj3" fmla="val 16667"/>
            </a:avLst>
          </a:prstGeom>
          <a:solidFill>
            <a:srgbClr val="1F9946"/>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How do we put a value on safeguards?</a:t>
            </a:r>
          </a:p>
        </p:txBody>
      </p:sp>
      <p:grpSp>
        <p:nvGrpSpPr>
          <p:cNvPr id="15" name="Group 14"/>
          <p:cNvGrpSpPr/>
          <p:nvPr/>
        </p:nvGrpSpPr>
        <p:grpSpPr>
          <a:xfrm>
            <a:off x="1443950" y="4146930"/>
            <a:ext cx="7358968" cy="1952172"/>
            <a:chOff x="2205947" y="3439885"/>
            <a:chExt cx="7358968" cy="1952172"/>
          </a:xfrm>
        </p:grpSpPr>
        <p:sp>
          <p:nvSpPr>
            <p:cNvPr id="9" name="Box"/>
            <p:cNvSpPr/>
            <p:nvPr/>
          </p:nvSpPr>
          <p:spPr>
            <a:xfrm>
              <a:off x="2205947" y="3439885"/>
              <a:ext cx="7358968" cy="1952172"/>
            </a:xfrm>
            <a:prstGeom prst="roundRect">
              <a:avLst>
                <a:gd name="adj" fmla="val 7357"/>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w="28575">
                  <a:solidFill>
                    <a:schemeClr val="tx1"/>
                  </a:solidFill>
                </a:ln>
                <a:latin typeface="Arial" panose="020B0604020202020204" pitchFamily="34" charset="0"/>
                <a:cs typeface="Arial" panose="020B0604020202020204" pitchFamily="34" charset="0"/>
              </a:endParaRPr>
            </a:p>
          </p:txBody>
        </p:sp>
        <p:sp>
          <p:nvSpPr>
            <p:cNvPr id="11" name="Rectangle 10"/>
            <p:cNvSpPr/>
            <p:nvPr/>
          </p:nvSpPr>
          <p:spPr>
            <a:xfrm>
              <a:off x="2319652" y="3570011"/>
              <a:ext cx="7131557" cy="1569660"/>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Predetermined numbers from fire indexing:</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Reliable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Consistent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Comparable</a:t>
              </a:r>
            </a:p>
          </p:txBody>
        </p:sp>
      </p:grpSp>
      <p:sp>
        <p:nvSpPr>
          <p:cNvPr id="13" name="Rounded Rectangular Callout 12"/>
          <p:cNvSpPr/>
          <p:nvPr/>
        </p:nvSpPr>
        <p:spPr>
          <a:xfrm>
            <a:off x="3993412" y="967739"/>
            <a:ext cx="4809506" cy="1833349"/>
          </a:xfrm>
          <a:prstGeom prst="wedgeRoundRectCallout">
            <a:avLst>
              <a:gd name="adj1" fmla="val -40650"/>
              <a:gd name="adj2" fmla="val 71230"/>
              <a:gd name="adj3" fmla="val 16667"/>
            </a:avLst>
          </a:prstGeom>
          <a:solidFill>
            <a:srgbClr val="3C6889"/>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How does the </a:t>
            </a:r>
          </a:p>
          <a:p>
            <a:pPr algn="ctr"/>
            <a:r>
              <a:rPr lang="en-US" sz="2800" b="1" dirty="0">
                <a:solidFill>
                  <a:schemeClr val="bg1"/>
                </a:solidFill>
                <a:latin typeface="Arial" panose="020B0604020202020204" pitchFamily="34" charset="0"/>
                <a:cs typeface="Arial" panose="020B0604020202020204" pitchFamily="34" charset="0"/>
              </a:rPr>
              <a:t>value change?</a:t>
            </a:r>
          </a:p>
        </p:txBody>
      </p:sp>
      <p:grpSp>
        <p:nvGrpSpPr>
          <p:cNvPr id="16" name="Group 15"/>
          <p:cNvGrpSpPr/>
          <p:nvPr/>
        </p:nvGrpSpPr>
        <p:grpSpPr>
          <a:xfrm>
            <a:off x="296537" y="1401154"/>
            <a:ext cx="3428354" cy="3446980"/>
            <a:chOff x="296537" y="1401154"/>
            <a:chExt cx="3428354" cy="3446980"/>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6038" y="1485379"/>
              <a:ext cx="2004947" cy="3278531"/>
            </a:xfrm>
            <a:prstGeom prst="rect">
              <a:avLst/>
            </a:prstGeom>
          </p:spPr>
        </p:pic>
        <p:sp>
          <p:nvSpPr>
            <p:cNvPr id="14" name="&quot;No&quot; Symbol 13"/>
            <p:cNvSpPr/>
            <p:nvPr/>
          </p:nvSpPr>
          <p:spPr>
            <a:xfrm>
              <a:off x="296537" y="1401154"/>
              <a:ext cx="3428354" cy="3446980"/>
            </a:xfrm>
            <a:prstGeom prst="noSmoking">
              <a:avLst/>
            </a:prstGeom>
            <a:solidFill>
              <a:srgbClr val="FF0000">
                <a:alpha val="6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Rounded Rectangular Callout 19"/>
          <p:cNvSpPr/>
          <p:nvPr/>
        </p:nvSpPr>
        <p:spPr>
          <a:xfrm>
            <a:off x="3993411" y="3425944"/>
            <a:ext cx="4793377" cy="1966113"/>
          </a:xfrm>
          <a:prstGeom prst="wedgeRoundRectCallout">
            <a:avLst>
              <a:gd name="adj1" fmla="val 44959"/>
              <a:gd name="adj2" fmla="val 77954"/>
              <a:gd name="adj3" fmla="val 16667"/>
            </a:avLst>
          </a:prstGeom>
          <a:solidFill>
            <a:srgbClr val="FF0000"/>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Are there other layers that achieve the desired results for less money?</a:t>
            </a:r>
          </a:p>
        </p:txBody>
      </p:sp>
      <p:grpSp>
        <p:nvGrpSpPr>
          <p:cNvPr id="17" name="Group 16"/>
          <p:cNvGrpSpPr/>
          <p:nvPr/>
        </p:nvGrpSpPr>
        <p:grpSpPr>
          <a:xfrm>
            <a:off x="838683" y="2272224"/>
            <a:ext cx="7358968" cy="1601651"/>
            <a:chOff x="2319652" y="4032983"/>
            <a:chExt cx="7358968" cy="641331"/>
          </a:xfrm>
        </p:grpSpPr>
        <p:sp>
          <p:nvSpPr>
            <p:cNvPr id="18" name="Box"/>
            <p:cNvSpPr/>
            <p:nvPr/>
          </p:nvSpPr>
          <p:spPr>
            <a:xfrm>
              <a:off x="2319652" y="4032983"/>
              <a:ext cx="7358968" cy="641331"/>
            </a:xfrm>
            <a:prstGeom prst="roundRect">
              <a:avLst>
                <a:gd name="adj" fmla="val 7357"/>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w="28575">
                  <a:solidFill>
                    <a:schemeClr val="tx1"/>
                  </a:solidFill>
                </a:ln>
                <a:latin typeface="Arial" panose="020B0604020202020204" pitchFamily="34" charset="0"/>
                <a:cs typeface="Arial" panose="020B0604020202020204" pitchFamily="34" charset="0"/>
              </a:endParaRPr>
            </a:p>
          </p:txBody>
        </p:sp>
        <p:sp>
          <p:nvSpPr>
            <p:cNvPr id="19" name="Rectangle 18"/>
            <p:cNvSpPr/>
            <p:nvPr/>
          </p:nvSpPr>
          <p:spPr>
            <a:xfrm>
              <a:off x="2433357" y="4163109"/>
              <a:ext cx="7131557" cy="382042"/>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Give careful thought to the relative value of layers not included in IEBC or NFPA.</a:t>
              </a:r>
            </a:p>
          </p:txBody>
        </p:sp>
      </p:gr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544530391"/>
      </p:ext>
    </p:extLst>
  </p:cSld>
  <p:clrMapOvr>
    <a:masterClrMapping/>
  </p:clrMapOvr>
  <mc:AlternateContent xmlns:mc="http://schemas.openxmlformats.org/markup-compatibility/2006" xmlns:p14="http://schemas.microsoft.com/office/powerpoint/2010/main">
    <mc:Choice Requires="p14">
      <p:transition spd="slow" p14:dur="2000" advTm="67045"/>
    </mc:Choice>
    <mc:Fallback xmlns="">
      <p:transition spd="slow" advTm="67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2"/>
                </p:tgtEl>
              </p:cMediaNode>
            </p:audio>
          </p:childTnLst>
        </p:cTn>
      </p:par>
    </p:tnLst>
    <p:bldLst>
      <p:bldP spid="7" grpId="0" animBg="1"/>
      <p:bldP spid="13" grpId="0" animBg="1"/>
      <p:bldP spid="13" grpId="1" animBg="1"/>
      <p:bldP spid="20" grpId="0" animBg="1"/>
      <p:bldP spid="2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Isosceles Triangle 2"/>
          <p:cNvSpPr/>
          <p:nvPr/>
        </p:nvSpPr>
        <p:spPr>
          <a:xfrm rot="10800000">
            <a:off x="0" y="4318"/>
            <a:ext cx="9144000" cy="162763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517E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255453" y="275133"/>
            <a:ext cx="8591550" cy="876218"/>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spcAft>
                <a:spcPts val="0"/>
              </a:spcAft>
            </a:pPr>
            <a:r>
              <a:rPr lang="en-US" sz="4000" dirty="0">
                <a:solidFill>
                  <a:schemeClr val="bg1"/>
                </a:solidFill>
                <a:latin typeface="Arial" panose="020B0604020202020204" pitchFamily="34" charset="0"/>
                <a:cs typeface="Arial" panose="020B0604020202020204" pitchFamily="34" charset="0"/>
              </a:rPr>
              <a:t>Fire Risk Indexing </a:t>
            </a:r>
          </a:p>
        </p:txBody>
      </p:sp>
      <p:grpSp>
        <p:nvGrpSpPr>
          <p:cNvPr id="8" name="Group 7"/>
          <p:cNvGrpSpPr/>
          <p:nvPr/>
        </p:nvGrpSpPr>
        <p:grpSpPr>
          <a:xfrm>
            <a:off x="164899" y="4188440"/>
            <a:ext cx="8689724" cy="2094090"/>
            <a:chOff x="164899" y="3982700"/>
            <a:chExt cx="8689724" cy="2094090"/>
          </a:xfrm>
        </p:grpSpPr>
        <p:sp>
          <p:nvSpPr>
            <p:cNvPr id="7" name="Rounded Rectangle 6"/>
            <p:cNvSpPr/>
            <p:nvPr/>
          </p:nvSpPr>
          <p:spPr>
            <a:xfrm>
              <a:off x="164899" y="3982700"/>
              <a:ext cx="8118041" cy="2094090"/>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35280" y="4127002"/>
              <a:ext cx="8519343" cy="1707134"/>
            </a:xfrm>
            <a:prstGeom prst="rect">
              <a:avLst/>
            </a:prstGeom>
          </p:spPr>
          <p:txBody>
            <a:bodyPr wrap="square">
              <a:spAutoFit/>
            </a:bodyPr>
            <a:lstStyle/>
            <a:p>
              <a:pPr>
                <a:lnSpc>
                  <a:spcPct val="115000"/>
                </a:lnSpc>
                <a:spcAft>
                  <a:spcPts val="1000"/>
                </a:spcAft>
              </a:pPr>
              <a:r>
                <a:rPr lang="en-US" sz="2800" b="1" dirty="0">
                  <a:solidFill>
                    <a:srgbClr val="3C6889"/>
                  </a:solidFill>
                  <a:latin typeface="Arial" panose="020B0604020202020204" pitchFamily="34" charset="0"/>
                  <a:ea typeface="Calibri" panose="020F0502020204030204" pitchFamily="34" charset="0"/>
                  <a:cs typeface="Arial" panose="020B0604020202020204" pitchFamily="34" charset="0"/>
                </a:rPr>
                <a:t>Qualitative Analysis</a:t>
              </a:r>
            </a:p>
            <a:p>
              <a:pPr>
                <a:lnSpc>
                  <a:spcPct val="115000"/>
                </a:lnSpc>
                <a:spcAft>
                  <a:spcPts val="1000"/>
                </a:spcAft>
              </a:pPr>
              <a:r>
                <a:rPr lang="en-US" sz="2800" dirty="0">
                  <a:latin typeface="Arial" panose="020B0604020202020204" pitchFamily="34" charset="0"/>
                  <a:ea typeface="Calibri" panose="020F0502020204030204" pitchFamily="34" charset="0"/>
                  <a:cs typeface="Arial" panose="020B0604020202020204" pitchFamily="34" charset="0"/>
                </a:rPr>
                <a:t>A</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dirty="0">
                  <a:latin typeface="Arial" panose="020B0604020202020204" pitchFamily="34" charset="0"/>
                  <a:ea typeface="Calibri" panose="020F0502020204030204" pitchFamily="34" charset="0"/>
                  <a:cs typeface="Arial" panose="020B0604020202020204" pitchFamily="34" charset="0"/>
                </a:rPr>
                <a:t>broad and conceptual understanding of a fire protection scheme.</a:t>
              </a:r>
            </a:p>
          </p:txBody>
        </p:sp>
      </p:grpSp>
      <p:grpSp>
        <p:nvGrpSpPr>
          <p:cNvPr id="9" name="Group 8"/>
          <p:cNvGrpSpPr/>
          <p:nvPr/>
        </p:nvGrpSpPr>
        <p:grpSpPr>
          <a:xfrm>
            <a:off x="164899" y="1738770"/>
            <a:ext cx="8118041" cy="2094090"/>
            <a:chOff x="164899" y="1723530"/>
            <a:chExt cx="8118041" cy="2094090"/>
          </a:xfrm>
        </p:grpSpPr>
        <p:sp>
          <p:nvSpPr>
            <p:cNvPr id="6" name="Rounded Rectangle 5"/>
            <p:cNvSpPr/>
            <p:nvPr/>
          </p:nvSpPr>
          <p:spPr>
            <a:xfrm>
              <a:off x="164899" y="1723530"/>
              <a:ext cx="8118041" cy="2094090"/>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35280" y="1906791"/>
              <a:ext cx="7688580" cy="1707134"/>
            </a:xfrm>
            <a:prstGeom prst="rect">
              <a:avLst/>
            </a:prstGeom>
          </p:spPr>
          <p:txBody>
            <a:bodyPr wrap="square">
              <a:spAutoFit/>
            </a:bodyPr>
            <a:lstStyle/>
            <a:p>
              <a:pPr>
                <a:lnSpc>
                  <a:spcPct val="115000"/>
                </a:lnSpc>
                <a:spcAft>
                  <a:spcPts val="1000"/>
                </a:spcAft>
              </a:pPr>
              <a:r>
                <a:rPr lang="en-US" sz="2800" b="1" dirty="0">
                  <a:solidFill>
                    <a:srgbClr val="F78C43"/>
                  </a:solidFill>
                  <a:latin typeface="Arial" panose="020B0604020202020204" pitchFamily="34" charset="0"/>
                  <a:ea typeface="Calibri" panose="020F0502020204030204" pitchFamily="34" charset="0"/>
                  <a:cs typeface="Arial" panose="020B0604020202020204" pitchFamily="34" charset="0"/>
                </a:rPr>
                <a:t>Quantitative Analysis</a:t>
              </a:r>
            </a:p>
            <a:p>
              <a:pPr>
                <a:lnSpc>
                  <a:spcPct val="115000"/>
                </a:lnSpc>
                <a:spcAft>
                  <a:spcPts val="1000"/>
                </a:spcAft>
              </a:pPr>
              <a:r>
                <a:rPr lang="en-US" sz="2800" dirty="0">
                  <a:latin typeface="Arial" panose="020B0604020202020204" pitchFamily="34" charset="0"/>
                  <a:ea typeface="Calibri" panose="020F0502020204030204" pitchFamily="34" charset="0"/>
                  <a:cs typeface="Arial" panose="020B0604020202020204" pitchFamily="34" charset="0"/>
                </a:rPr>
                <a:t>A definitive evaluation using numerical data; often pass/fail criteria.</a:t>
              </a:r>
            </a:p>
          </p:txBody>
        </p:sp>
      </p:grpSp>
      <p:grpSp>
        <p:nvGrpSpPr>
          <p:cNvPr id="10" name="Group 9"/>
          <p:cNvGrpSpPr/>
          <p:nvPr/>
        </p:nvGrpSpPr>
        <p:grpSpPr>
          <a:xfrm>
            <a:off x="1121743" y="2112399"/>
            <a:ext cx="2243487" cy="4440685"/>
            <a:chOff x="222283" y="2417315"/>
            <a:chExt cx="1901009" cy="4440685"/>
          </a:xfrm>
        </p:grpSpPr>
        <p:sp>
          <p:nvSpPr>
            <p:cNvPr id="11" name="TextBox 10"/>
            <p:cNvSpPr txBox="1"/>
            <p:nvPr/>
          </p:nvSpPr>
          <p:spPr>
            <a:xfrm>
              <a:off x="660897" y="2417315"/>
              <a:ext cx="1040964"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01</a:t>
              </a:r>
            </a:p>
          </p:txBody>
        </p:sp>
        <p:sp>
          <p:nvSpPr>
            <p:cNvPr id="12" name="Rectangle 11"/>
            <p:cNvSpPr/>
            <p:nvPr/>
          </p:nvSpPr>
          <p:spPr>
            <a:xfrm>
              <a:off x="222283" y="2991571"/>
              <a:ext cx="1901009" cy="3866429"/>
            </a:xfrm>
            <a:prstGeom prst="rect">
              <a:avLst/>
            </a:prstGeom>
            <a:solidFill>
              <a:srgbClr val="1F994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3" name="TextBox 12"/>
            <p:cNvSpPr txBox="1"/>
            <p:nvPr/>
          </p:nvSpPr>
          <p:spPr>
            <a:xfrm>
              <a:off x="304358" y="3575141"/>
              <a:ext cx="1721224" cy="830997"/>
            </a:xfrm>
            <a:prstGeom prst="rect">
              <a:avLst/>
            </a:prstGeom>
            <a:noFill/>
          </p:spPr>
          <p:txBody>
            <a:bodyPr wrap="square" rtlCol="0">
              <a:spAutoFit/>
            </a:bodyPr>
            <a:lstStyle/>
            <a:p>
              <a:pPr algn="ctr"/>
              <a:r>
                <a:rPr lang="en-US" sz="2400" b="1" dirty="0">
                  <a:solidFill>
                    <a:schemeClr val="bg1">
                      <a:lumMod val="95000"/>
                    </a:schemeClr>
                  </a:solidFill>
                  <a:latin typeface="Arial" panose="020B0604020202020204" pitchFamily="34" charset="0"/>
                  <a:cs typeface="Arial" panose="020B0604020202020204" pitchFamily="34" charset="0"/>
                </a:rPr>
                <a:t>Risks are evaluated</a:t>
              </a:r>
            </a:p>
          </p:txBody>
        </p:sp>
      </p:grpSp>
      <p:grpSp>
        <p:nvGrpSpPr>
          <p:cNvPr id="14" name="Group 13"/>
          <p:cNvGrpSpPr/>
          <p:nvPr/>
        </p:nvGrpSpPr>
        <p:grpSpPr>
          <a:xfrm>
            <a:off x="3411520" y="2608565"/>
            <a:ext cx="2243488" cy="3944519"/>
            <a:chOff x="2473207" y="2913481"/>
            <a:chExt cx="1901010" cy="3944519"/>
          </a:xfrm>
        </p:grpSpPr>
        <p:sp>
          <p:nvSpPr>
            <p:cNvPr id="15" name="TextBox 14"/>
            <p:cNvSpPr txBox="1"/>
            <p:nvPr/>
          </p:nvSpPr>
          <p:spPr>
            <a:xfrm>
              <a:off x="2899172" y="2913481"/>
              <a:ext cx="1040964"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02</a:t>
              </a:r>
            </a:p>
          </p:txBody>
        </p:sp>
        <p:sp>
          <p:nvSpPr>
            <p:cNvPr id="16" name="Rectangle 15"/>
            <p:cNvSpPr/>
            <p:nvPr/>
          </p:nvSpPr>
          <p:spPr>
            <a:xfrm>
              <a:off x="2473208" y="3469125"/>
              <a:ext cx="1901009" cy="3388875"/>
            </a:xfrm>
            <a:prstGeom prst="rect">
              <a:avLst/>
            </a:prstGeom>
            <a:solidFill>
              <a:srgbClr val="3C688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7" name="TextBox 16"/>
            <p:cNvSpPr txBox="1"/>
            <p:nvPr/>
          </p:nvSpPr>
          <p:spPr>
            <a:xfrm>
              <a:off x="2473207" y="4095212"/>
              <a:ext cx="1901009" cy="1569660"/>
            </a:xfrm>
            <a:prstGeom prst="rect">
              <a:avLst/>
            </a:prstGeom>
            <a:noFill/>
          </p:spPr>
          <p:txBody>
            <a:bodyPr wrap="square" rtlCol="0">
              <a:spAutoFit/>
            </a:bodyPr>
            <a:lstStyle/>
            <a:p>
              <a:pPr algn="ctr"/>
              <a:r>
                <a:rPr lang="en-US" sz="2400" b="1" dirty="0">
                  <a:solidFill>
                    <a:schemeClr val="bg1">
                      <a:lumMod val="95000"/>
                    </a:schemeClr>
                  </a:solidFill>
                  <a:latin typeface="Arial" panose="020B0604020202020204" pitchFamily="34" charset="0"/>
                  <a:cs typeface="Arial" panose="020B0604020202020204" pitchFamily="34" charset="0"/>
                </a:rPr>
                <a:t>Mitigation components are evaluated against risk</a:t>
              </a:r>
            </a:p>
          </p:txBody>
        </p:sp>
      </p:grpSp>
      <p:grpSp>
        <p:nvGrpSpPr>
          <p:cNvPr id="18" name="Group 17"/>
          <p:cNvGrpSpPr/>
          <p:nvPr/>
        </p:nvGrpSpPr>
        <p:grpSpPr>
          <a:xfrm>
            <a:off x="5701298" y="3079231"/>
            <a:ext cx="2246217" cy="3473852"/>
            <a:chOff x="4733701" y="3384147"/>
            <a:chExt cx="1903323" cy="3473852"/>
          </a:xfrm>
        </p:grpSpPr>
        <p:sp>
          <p:nvSpPr>
            <p:cNvPr id="19" name="TextBox 18"/>
            <p:cNvSpPr txBox="1"/>
            <p:nvPr/>
          </p:nvSpPr>
          <p:spPr>
            <a:xfrm>
              <a:off x="4991187" y="3384147"/>
              <a:ext cx="1395646"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03</a:t>
              </a:r>
            </a:p>
          </p:txBody>
        </p:sp>
        <p:sp>
          <p:nvSpPr>
            <p:cNvPr id="20" name="Rectangle 19"/>
            <p:cNvSpPr/>
            <p:nvPr/>
          </p:nvSpPr>
          <p:spPr>
            <a:xfrm>
              <a:off x="4736015" y="3952106"/>
              <a:ext cx="1901009" cy="2905893"/>
            </a:xfrm>
            <a:prstGeom prst="rect">
              <a:avLst/>
            </a:prstGeom>
            <a:solidFill>
              <a:srgbClr val="F78C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1" name="TextBox 20"/>
            <p:cNvSpPr txBox="1"/>
            <p:nvPr/>
          </p:nvSpPr>
          <p:spPr>
            <a:xfrm>
              <a:off x="4733701" y="4627752"/>
              <a:ext cx="1901009" cy="830997"/>
            </a:xfrm>
            <a:prstGeom prst="rect">
              <a:avLst/>
            </a:prstGeom>
            <a:noFill/>
          </p:spPr>
          <p:txBody>
            <a:bodyPr wrap="square" rtlCol="0">
              <a:spAutoFit/>
            </a:bodyPr>
            <a:lstStyle/>
            <a:p>
              <a:pPr algn="ctr"/>
              <a:r>
                <a:rPr lang="en-US" sz="2400" b="1" dirty="0">
                  <a:solidFill>
                    <a:schemeClr val="bg1">
                      <a:lumMod val="95000"/>
                    </a:schemeClr>
                  </a:solidFill>
                  <a:latin typeface="Arial" panose="020B0604020202020204" pitchFamily="34" charset="0"/>
                  <a:cs typeface="Arial" panose="020B0604020202020204" pitchFamily="34" charset="0"/>
                </a:rPr>
                <a:t>Report details comparisons</a:t>
              </a:r>
            </a:p>
          </p:txBody>
        </p:sp>
      </p:grpSp>
      <p:grpSp>
        <p:nvGrpSpPr>
          <p:cNvPr id="22" name="Group 21"/>
          <p:cNvGrpSpPr/>
          <p:nvPr/>
        </p:nvGrpSpPr>
        <p:grpSpPr>
          <a:xfrm>
            <a:off x="952388" y="3195093"/>
            <a:ext cx="7358968" cy="1601651"/>
            <a:chOff x="2319652" y="4032983"/>
            <a:chExt cx="7358968" cy="641331"/>
          </a:xfrm>
        </p:grpSpPr>
        <p:sp>
          <p:nvSpPr>
            <p:cNvPr id="23" name="Box"/>
            <p:cNvSpPr/>
            <p:nvPr/>
          </p:nvSpPr>
          <p:spPr>
            <a:xfrm>
              <a:off x="2319652" y="4032983"/>
              <a:ext cx="7358968" cy="641331"/>
            </a:xfrm>
            <a:prstGeom prst="roundRect">
              <a:avLst>
                <a:gd name="adj" fmla="val 7357"/>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w="28575">
                  <a:solidFill>
                    <a:schemeClr val="tx1"/>
                  </a:solidFill>
                </a:ln>
                <a:latin typeface="Arial" panose="020B0604020202020204" pitchFamily="34" charset="0"/>
                <a:cs typeface="Arial" panose="020B0604020202020204" pitchFamily="34" charset="0"/>
              </a:endParaRPr>
            </a:p>
          </p:txBody>
        </p:sp>
        <p:sp>
          <p:nvSpPr>
            <p:cNvPr id="24" name="Rectangle 23"/>
            <p:cNvSpPr/>
            <p:nvPr/>
          </p:nvSpPr>
          <p:spPr>
            <a:xfrm>
              <a:off x="2433357" y="4163109"/>
              <a:ext cx="7131557" cy="382042"/>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You don’t have to be a fire protection engineer to use an indexing tool.</a:t>
              </a:r>
            </a:p>
          </p:txBody>
        </p:sp>
      </p:grpSp>
      <p:pic>
        <p:nvPicPr>
          <p:cNvPr id="25" name="Audio 2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62921929"/>
      </p:ext>
    </p:extLst>
  </p:cSld>
  <p:clrMapOvr>
    <a:masterClrMapping/>
  </p:clrMapOvr>
  <mc:AlternateContent xmlns:mc="http://schemas.openxmlformats.org/markup-compatibility/2006" xmlns:p14="http://schemas.microsoft.com/office/powerpoint/2010/main">
    <mc:Choice Requires="p14">
      <p:transition spd="slow" p14:dur="2000" advTm="100719"/>
    </mc:Choice>
    <mc:Fallback xmlns="">
      <p:transition spd="slow" advTm="100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2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FPA 101A: Guide on Alternative Approaches to Life Safety, 2013 Editi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260" r="11129"/>
          <a:stretch/>
        </p:blipFill>
        <p:spPr bwMode="auto">
          <a:xfrm>
            <a:off x="2712230" y="2522333"/>
            <a:ext cx="2187483" cy="2855271"/>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Content Placeholder 4"/>
          <p:cNvSpPr txBox="1">
            <a:spLocks/>
          </p:cNvSpPr>
          <p:nvPr/>
        </p:nvSpPr>
        <p:spPr>
          <a:xfrm>
            <a:off x="5265420" y="2850430"/>
            <a:ext cx="3739516" cy="1907173"/>
          </a:xfrm>
          <a:prstGeom prst="rect">
            <a:avLst/>
          </a:prstGeom>
        </p:spPr>
        <p:txBody>
          <a:bodyPr>
            <a:noAutofit/>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rgbClr val="14293B"/>
                </a:solidFill>
                <a:latin typeface="Arial" panose="020B0604020202020204" pitchFamily="34" charset="0"/>
                <a:ea typeface="+mn-ea"/>
                <a:cs typeface="Arial" panose="020B0604020202020204"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rgbClr val="14293B"/>
                </a:solidFill>
                <a:latin typeface="Arial" panose="020B0604020202020204" pitchFamily="34" charset="0"/>
                <a:ea typeface="+mn-ea"/>
                <a:cs typeface="Arial" panose="020B0604020202020204"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rgbClr val="14293B"/>
                </a:solidFill>
                <a:latin typeface="Arial" panose="020B0604020202020204" pitchFamily="34" charset="0"/>
                <a:ea typeface="+mn-ea"/>
                <a:cs typeface="Arial" panose="020B0604020202020204"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rgbClr val="14293B"/>
                </a:solidFill>
                <a:latin typeface="Arial" panose="020B0604020202020204" pitchFamily="34" charset="0"/>
                <a:ea typeface="+mn-ea"/>
                <a:cs typeface="Arial" panose="020B0604020202020204"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rgbClr val="14293B"/>
                </a:solidFill>
                <a:latin typeface="Arial" panose="020B0604020202020204" pitchFamily="34" charset="0"/>
                <a:ea typeface="+mn-ea"/>
                <a:cs typeface="Arial" panose="020B0604020202020204"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pPr marL="457200" indent="-457200">
              <a:spcAft>
                <a:spcPts val="600"/>
              </a:spcAft>
            </a:pPr>
            <a:r>
              <a:rPr lang="en-US" sz="2400" dirty="0">
                <a:solidFill>
                  <a:schemeClr val="tx1"/>
                </a:solidFill>
              </a:rPr>
              <a:t>Process</a:t>
            </a:r>
          </a:p>
          <a:p>
            <a:pPr marL="457200" indent="-457200">
              <a:spcAft>
                <a:spcPts val="600"/>
              </a:spcAft>
            </a:pPr>
            <a:r>
              <a:rPr lang="en-US" sz="2400" dirty="0">
                <a:solidFill>
                  <a:schemeClr val="tx1"/>
                </a:solidFill>
              </a:rPr>
              <a:t>Parameters</a:t>
            </a:r>
          </a:p>
          <a:p>
            <a:pPr marL="457200" indent="-457200">
              <a:spcAft>
                <a:spcPts val="600"/>
              </a:spcAft>
            </a:pPr>
            <a:r>
              <a:rPr lang="en-US" sz="2400" dirty="0">
                <a:solidFill>
                  <a:schemeClr val="tx1"/>
                </a:solidFill>
              </a:rPr>
              <a:t>Value</a:t>
            </a:r>
          </a:p>
          <a:p>
            <a:pPr marL="457200" indent="-457200">
              <a:spcAft>
                <a:spcPts val="600"/>
              </a:spcAft>
            </a:pPr>
            <a:r>
              <a:rPr lang="en-US" sz="2400" dirty="0">
                <a:solidFill>
                  <a:schemeClr val="tx1"/>
                </a:solidFill>
              </a:rPr>
              <a:t>Comparisons</a:t>
            </a:r>
          </a:p>
          <a:p>
            <a:endParaRPr lang="en-US" sz="2400" dirty="0">
              <a:solidFill>
                <a:schemeClr val="tx1"/>
              </a:solidFill>
            </a:endParaRPr>
          </a:p>
        </p:txBody>
      </p:sp>
      <p:grpSp>
        <p:nvGrpSpPr>
          <p:cNvPr id="15" name="Group 14"/>
          <p:cNvGrpSpPr/>
          <p:nvPr/>
        </p:nvGrpSpPr>
        <p:grpSpPr>
          <a:xfrm>
            <a:off x="2210335" y="2483567"/>
            <a:ext cx="5203977" cy="1601651"/>
            <a:chOff x="2319652" y="4032983"/>
            <a:chExt cx="7358968" cy="641331"/>
          </a:xfrm>
        </p:grpSpPr>
        <p:sp>
          <p:nvSpPr>
            <p:cNvPr id="16" name="Box"/>
            <p:cNvSpPr/>
            <p:nvPr/>
          </p:nvSpPr>
          <p:spPr>
            <a:xfrm>
              <a:off x="2319652" y="4032983"/>
              <a:ext cx="7358968" cy="641331"/>
            </a:xfrm>
            <a:prstGeom prst="roundRect">
              <a:avLst>
                <a:gd name="adj" fmla="val 7357"/>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w="28575">
                  <a:solidFill>
                    <a:schemeClr val="tx1"/>
                  </a:solidFill>
                </a:ln>
                <a:latin typeface="Arial" panose="020B0604020202020204" pitchFamily="34" charset="0"/>
                <a:cs typeface="Arial" panose="020B0604020202020204" pitchFamily="34" charset="0"/>
              </a:endParaRPr>
            </a:p>
          </p:txBody>
        </p:sp>
        <p:sp>
          <p:nvSpPr>
            <p:cNvPr id="17" name="Rectangle 16"/>
            <p:cNvSpPr/>
            <p:nvPr/>
          </p:nvSpPr>
          <p:spPr>
            <a:xfrm>
              <a:off x="2433357" y="4101195"/>
              <a:ext cx="7131557" cy="554578"/>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You </a:t>
              </a:r>
              <a:r>
                <a:rPr lang="en-US" sz="2800" b="1" dirty="0">
                  <a:solidFill>
                    <a:srgbClr val="FF0000"/>
                  </a:solidFill>
                  <a:latin typeface="Arial" panose="020B0604020202020204" pitchFamily="34" charset="0"/>
                  <a:cs typeface="Arial" panose="020B0604020202020204" pitchFamily="34" charset="0"/>
                </a:rPr>
                <a:t>cannot</a:t>
              </a:r>
              <a:r>
                <a:rPr lang="en-US" sz="2800" dirty="0">
                  <a:latin typeface="Arial" panose="020B0604020202020204" pitchFamily="34" charset="0"/>
                  <a:cs typeface="Arial" panose="020B0604020202020204" pitchFamily="34" charset="0"/>
                </a:rPr>
                <a:t> compare an</a:t>
              </a:r>
            </a:p>
            <a:p>
              <a:r>
                <a:rPr lang="en-US" sz="2800" dirty="0">
                  <a:latin typeface="Arial" panose="020B0604020202020204" pitchFamily="34" charset="0"/>
                  <a:cs typeface="Arial" panose="020B0604020202020204" pitchFamily="34" charset="0"/>
                </a:rPr>
                <a:t>IEBC rating with an NFPA rating</a:t>
              </a:r>
            </a:p>
          </p:txBody>
        </p:sp>
      </p:grpSp>
      <p:sp>
        <p:nvSpPr>
          <p:cNvPr id="11" name="Isosceles Triangle 2"/>
          <p:cNvSpPr/>
          <p:nvPr/>
        </p:nvSpPr>
        <p:spPr>
          <a:xfrm rot="10800000">
            <a:off x="0" y="4318"/>
            <a:ext cx="9144000" cy="162763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517E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255453" y="275133"/>
            <a:ext cx="8591550" cy="876218"/>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spcAft>
                <a:spcPts val="0"/>
              </a:spcAft>
            </a:pPr>
            <a:r>
              <a:rPr lang="en-US" sz="4000" dirty="0">
                <a:solidFill>
                  <a:schemeClr val="bg1"/>
                </a:solidFill>
                <a:latin typeface="Arial" panose="020B0604020202020204" pitchFamily="34" charset="0"/>
                <a:cs typeface="Arial" panose="020B0604020202020204" pitchFamily="34" charset="0"/>
              </a:rPr>
              <a:t>Fire Risk Indexing </a:t>
            </a:r>
          </a:p>
        </p:txBody>
      </p:sp>
      <p:pic>
        <p:nvPicPr>
          <p:cNvPr id="2052" name="Picture 4" descr="2015 International Existing Building Code® (Cover Image)"/>
          <p:cNvPicPr>
            <a:picLocks noChangeAspect="1" noChangeArrowheads="1"/>
          </p:cNvPicPr>
          <p:nvPr/>
        </p:nvPicPr>
        <p:blipFill rotWithShape="1">
          <a:blip r:embed="rId7">
            <a:extLst>
              <a:ext uri="{28A0092B-C50C-407E-A947-70E740481C1C}">
                <a14:useLocalDpi xmlns:a14="http://schemas.microsoft.com/office/drawing/2010/main" val="0"/>
              </a:ext>
            </a:extLst>
          </a:blip>
          <a:srcRect r="25796"/>
          <a:stretch/>
        </p:blipFill>
        <p:spPr bwMode="auto">
          <a:xfrm>
            <a:off x="514520" y="2522334"/>
            <a:ext cx="2118719" cy="285527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726086530"/>
      </p:ext>
    </p:extLst>
  </p:cSld>
  <p:clrMapOvr>
    <a:masterClrMapping/>
  </p:clrMapOvr>
  <mc:AlternateContent xmlns:mc="http://schemas.openxmlformats.org/markup-compatibility/2006" xmlns:p14="http://schemas.microsoft.com/office/powerpoint/2010/main">
    <mc:Choice Requires="p14">
      <p:transition spd="slow" p14:dur="2000" advTm="46912"/>
    </mc:Choice>
    <mc:Fallback xmlns="">
      <p:transition spd="slow" advTm="46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052"/>
                                        </p:tgtEl>
                                      </p:cBhvr>
                                    </p:animEffect>
                                    <p:set>
                                      <p:cBhvr>
                                        <p:cTn id="11" dur="1" fill="hold">
                                          <p:stCondLst>
                                            <p:cond delay="499"/>
                                          </p:stCondLst>
                                        </p:cTn>
                                        <p:tgtEl>
                                          <p:spTgt spid="2052"/>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55453" y="3147655"/>
            <a:ext cx="8586905" cy="1601651"/>
            <a:chOff x="2319652" y="3899261"/>
            <a:chExt cx="7358968" cy="641331"/>
          </a:xfrm>
        </p:grpSpPr>
        <p:sp>
          <p:nvSpPr>
            <p:cNvPr id="24" name="Box"/>
            <p:cNvSpPr/>
            <p:nvPr/>
          </p:nvSpPr>
          <p:spPr>
            <a:xfrm>
              <a:off x="2319652" y="3899261"/>
              <a:ext cx="7358968" cy="641331"/>
            </a:xfrm>
            <a:prstGeom prst="roundRect">
              <a:avLst>
                <a:gd name="adj" fmla="val 7357"/>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w="28575">
                  <a:solidFill>
                    <a:schemeClr val="tx1"/>
                  </a:solidFill>
                </a:ln>
                <a:latin typeface="Arial" panose="020B0604020202020204" pitchFamily="34" charset="0"/>
                <a:cs typeface="Arial" panose="020B0604020202020204" pitchFamily="34" charset="0"/>
              </a:endParaRPr>
            </a:p>
          </p:txBody>
        </p:sp>
        <p:sp>
          <p:nvSpPr>
            <p:cNvPr id="25" name="Rectangle 24"/>
            <p:cNvSpPr/>
            <p:nvPr/>
          </p:nvSpPr>
          <p:spPr>
            <a:xfrm>
              <a:off x="2433357" y="4077147"/>
              <a:ext cx="7131557" cy="209507"/>
            </a:xfrm>
            <a:prstGeom prst="rect">
              <a:avLst/>
            </a:prstGeom>
          </p:spPr>
          <p:txBody>
            <a:bodyPr wrap="square">
              <a:spAutoFit/>
            </a:bodyPr>
            <a:lstStyle/>
            <a:p>
              <a:pPr algn="ctr"/>
              <a:r>
                <a:rPr lang="en-US" sz="2800" dirty="0">
                  <a:latin typeface="Arial" panose="020B0604020202020204" pitchFamily="34" charset="0"/>
                  <a:cs typeface="Arial" panose="020B0604020202020204" pitchFamily="34" charset="0"/>
                </a:rPr>
                <a:t>Attributes often overlap categories.</a:t>
              </a:r>
            </a:p>
          </p:txBody>
        </p:sp>
      </p:grpSp>
      <p:sp>
        <p:nvSpPr>
          <p:cNvPr id="20" name="Rectangle 19"/>
          <p:cNvSpPr/>
          <p:nvPr/>
        </p:nvSpPr>
        <p:spPr>
          <a:xfrm>
            <a:off x="3189804" y="3061253"/>
            <a:ext cx="2752344" cy="32351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099987" y="3061253"/>
            <a:ext cx="2752344" cy="32351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70355" y="3061253"/>
            <a:ext cx="2752344" cy="32351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270345" y="1746464"/>
            <a:ext cx="2749099" cy="1627140"/>
            <a:chOff x="-2" y="2388293"/>
            <a:chExt cx="2749099" cy="1627140"/>
          </a:xfrm>
        </p:grpSpPr>
        <p:sp>
          <p:nvSpPr>
            <p:cNvPr id="3" name="Isosceles Triangle 2"/>
            <p:cNvSpPr/>
            <p:nvPr/>
          </p:nvSpPr>
          <p:spPr>
            <a:xfrm rot="10800000">
              <a:off x="-2" y="2388293"/>
              <a:ext cx="2749099" cy="1627140"/>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1F99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532740" y="2391858"/>
              <a:ext cx="1645919" cy="857176"/>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lgn="ctr">
                <a:spcAft>
                  <a:spcPts val="0"/>
                </a:spcAft>
              </a:pPr>
              <a:r>
                <a:rPr lang="en-US" sz="2800" dirty="0">
                  <a:solidFill>
                    <a:schemeClr val="bg1"/>
                  </a:solidFill>
                  <a:latin typeface="Arial" panose="020B0604020202020204" pitchFamily="34" charset="0"/>
                  <a:cs typeface="Arial" panose="020B0604020202020204" pitchFamily="34" charset="0"/>
                </a:rPr>
                <a:t>Fire Safety/ Control</a:t>
              </a:r>
            </a:p>
          </p:txBody>
        </p:sp>
      </p:grpSp>
      <p:grpSp>
        <p:nvGrpSpPr>
          <p:cNvPr id="7" name="Group 6"/>
          <p:cNvGrpSpPr/>
          <p:nvPr/>
        </p:nvGrpSpPr>
        <p:grpSpPr>
          <a:xfrm>
            <a:off x="3178557" y="1751260"/>
            <a:ext cx="2758243" cy="1622344"/>
            <a:chOff x="2793049" y="3021381"/>
            <a:chExt cx="2758243" cy="2005902"/>
          </a:xfrm>
        </p:grpSpPr>
        <p:sp>
          <p:nvSpPr>
            <p:cNvPr id="9" name="Isosceles Triangle 2"/>
            <p:cNvSpPr/>
            <p:nvPr/>
          </p:nvSpPr>
          <p:spPr>
            <a:xfrm rot="10800000">
              <a:off x="2798948" y="3021381"/>
              <a:ext cx="2752344" cy="200590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517E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2793049" y="3249282"/>
              <a:ext cx="2752344" cy="925710"/>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lgn="ctr">
                <a:spcAft>
                  <a:spcPts val="0"/>
                </a:spcAft>
              </a:pPr>
              <a:r>
                <a:rPr lang="en-US" sz="2800" dirty="0">
                  <a:solidFill>
                    <a:schemeClr val="bg1"/>
                  </a:solidFill>
                  <a:latin typeface="Arial" panose="020B0604020202020204" pitchFamily="34" charset="0"/>
                  <a:cs typeface="Arial" panose="020B0604020202020204" pitchFamily="34" charset="0"/>
                </a:rPr>
                <a:t>Means of Egress</a:t>
              </a:r>
            </a:p>
          </p:txBody>
        </p:sp>
      </p:grpSp>
      <p:grpSp>
        <p:nvGrpSpPr>
          <p:cNvPr id="12" name="Group 11"/>
          <p:cNvGrpSpPr/>
          <p:nvPr/>
        </p:nvGrpSpPr>
        <p:grpSpPr>
          <a:xfrm>
            <a:off x="6090014" y="1751260"/>
            <a:ext cx="2752344" cy="1622344"/>
            <a:chOff x="6391656" y="4994199"/>
            <a:chExt cx="2752344" cy="1622344"/>
          </a:xfrm>
        </p:grpSpPr>
        <p:sp>
          <p:nvSpPr>
            <p:cNvPr id="14" name="Isosceles Triangle 2"/>
            <p:cNvSpPr/>
            <p:nvPr/>
          </p:nvSpPr>
          <p:spPr>
            <a:xfrm rot="10800000">
              <a:off x="6391656" y="4994199"/>
              <a:ext cx="2752344" cy="1622344"/>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142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p:cNvSpPr txBox="1">
              <a:spLocks/>
            </p:cNvSpPr>
            <p:nvPr/>
          </p:nvSpPr>
          <p:spPr>
            <a:xfrm>
              <a:off x="6732446" y="5196974"/>
              <a:ext cx="2050946" cy="876218"/>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lgn="ctr">
                <a:spcAft>
                  <a:spcPts val="0"/>
                </a:spcAft>
              </a:pPr>
              <a:r>
                <a:rPr lang="en-US" sz="2800" dirty="0">
                  <a:solidFill>
                    <a:schemeClr val="bg1"/>
                  </a:solidFill>
                  <a:latin typeface="Arial" panose="020B0604020202020204" pitchFamily="34" charset="0"/>
                  <a:cs typeface="Arial" panose="020B0604020202020204" pitchFamily="34" charset="0"/>
                </a:rPr>
                <a:t>General Fire Safety</a:t>
              </a:r>
            </a:p>
          </p:txBody>
        </p:sp>
      </p:grpSp>
      <p:sp>
        <p:nvSpPr>
          <p:cNvPr id="13" name="TextBox 12"/>
          <p:cNvSpPr txBox="1"/>
          <p:nvPr/>
        </p:nvSpPr>
        <p:spPr>
          <a:xfrm>
            <a:off x="369149" y="3373604"/>
            <a:ext cx="2672789" cy="2616101"/>
          </a:xfrm>
          <a:prstGeom prst="rect">
            <a:avLst/>
          </a:prstGeom>
          <a:noFill/>
        </p:spPr>
        <p:txBody>
          <a:bodyPr wrap="square" rtlCol="0">
            <a:spAutoFit/>
          </a:bodyPr>
          <a:lstStyle/>
          <a:p>
            <a:pPr>
              <a:spcAft>
                <a:spcPts val="1200"/>
              </a:spcAft>
            </a:pPr>
            <a:r>
              <a:rPr lang="en-US" sz="2400" dirty="0">
                <a:latin typeface="Arial" panose="020B0604020202020204" pitchFamily="34" charset="0"/>
                <a:cs typeface="Arial" panose="020B0604020202020204" pitchFamily="34" charset="0"/>
              </a:rPr>
              <a:t>Different hazards separated?</a:t>
            </a:r>
          </a:p>
          <a:p>
            <a:pPr>
              <a:spcAft>
                <a:spcPts val="1200"/>
              </a:spcAft>
            </a:pPr>
            <a:r>
              <a:rPr lang="en-US" sz="2400" dirty="0">
                <a:latin typeface="Arial" panose="020B0604020202020204" pitchFamily="34" charset="0"/>
                <a:cs typeface="Arial" panose="020B0604020202020204" pitchFamily="34" charset="0"/>
              </a:rPr>
              <a:t>Fire sprinklers installed?</a:t>
            </a:r>
          </a:p>
          <a:p>
            <a:pPr>
              <a:spcAft>
                <a:spcPts val="1200"/>
              </a:spcAft>
            </a:pPr>
            <a:r>
              <a:rPr lang="en-US" sz="2400" dirty="0">
                <a:latin typeface="Arial" panose="020B0604020202020204" pitchFamily="34" charset="0"/>
                <a:cs typeface="Arial" panose="020B0604020202020204" pitchFamily="34" charset="0"/>
              </a:rPr>
              <a:t>What type of construction?</a:t>
            </a:r>
          </a:p>
        </p:txBody>
      </p:sp>
      <p:sp>
        <p:nvSpPr>
          <p:cNvPr id="21" name="TextBox 20"/>
          <p:cNvSpPr txBox="1"/>
          <p:nvPr/>
        </p:nvSpPr>
        <p:spPr>
          <a:xfrm>
            <a:off x="3279332" y="3373604"/>
            <a:ext cx="2672789" cy="2616101"/>
          </a:xfrm>
          <a:prstGeom prst="rect">
            <a:avLst/>
          </a:prstGeom>
          <a:noFill/>
        </p:spPr>
        <p:txBody>
          <a:bodyPr wrap="square" rtlCol="0">
            <a:spAutoFit/>
          </a:bodyPr>
          <a:lstStyle/>
          <a:p>
            <a:pPr>
              <a:spcAft>
                <a:spcPts val="1200"/>
              </a:spcAft>
            </a:pPr>
            <a:r>
              <a:rPr lang="en-US" sz="2400" dirty="0">
                <a:latin typeface="Arial" panose="020B0604020202020204" pitchFamily="34" charset="0"/>
                <a:cs typeface="Arial" panose="020B0604020202020204" pitchFamily="34" charset="0"/>
              </a:rPr>
              <a:t>Size and amount of exits?</a:t>
            </a:r>
          </a:p>
          <a:p>
            <a:pPr>
              <a:spcAft>
                <a:spcPts val="1200"/>
              </a:spcAft>
            </a:pPr>
            <a:r>
              <a:rPr lang="en-US" sz="2400" dirty="0">
                <a:latin typeface="Arial" panose="020B0604020202020204" pitchFamily="34" charset="0"/>
                <a:cs typeface="Arial" panose="020B0604020202020204" pitchFamily="34" charset="0"/>
              </a:rPr>
              <a:t>Dead-end corridors?</a:t>
            </a:r>
          </a:p>
          <a:p>
            <a:pPr>
              <a:spcAft>
                <a:spcPts val="1200"/>
              </a:spcAft>
            </a:pPr>
            <a:r>
              <a:rPr lang="en-US" sz="2400" dirty="0">
                <a:latin typeface="Arial" panose="020B0604020202020204" pitchFamily="34" charset="0"/>
                <a:cs typeface="Arial" panose="020B0604020202020204" pitchFamily="34" charset="0"/>
              </a:rPr>
              <a:t>Maximum travel distance?</a:t>
            </a:r>
          </a:p>
        </p:txBody>
      </p:sp>
      <p:sp>
        <p:nvSpPr>
          <p:cNvPr id="22" name="TextBox 21"/>
          <p:cNvSpPr txBox="1"/>
          <p:nvPr/>
        </p:nvSpPr>
        <p:spPr>
          <a:xfrm>
            <a:off x="6231996" y="3373604"/>
            <a:ext cx="2778174" cy="2985433"/>
          </a:xfrm>
          <a:prstGeom prst="rect">
            <a:avLst/>
          </a:prstGeom>
          <a:noFill/>
        </p:spPr>
        <p:txBody>
          <a:bodyPr wrap="square" rtlCol="0">
            <a:spAutoFit/>
          </a:bodyPr>
          <a:lstStyle/>
          <a:p>
            <a:pPr>
              <a:spcAft>
                <a:spcPts val="1200"/>
              </a:spcAft>
            </a:pPr>
            <a:r>
              <a:rPr lang="en-US" sz="2400" dirty="0">
                <a:latin typeface="Arial" panose="020B0604020202020204" pitchFamily="34" charset="0"/>
                <a:cs typeface="Arial" panose="020B0604020202020204" pitchFamily="34" charset="0"/>
              </a:rPr>
              <a:t>What are the interior finish and flame spread requirements?</a:t>
            </a:r>
          </a:p>
          <a:p>
            <a:pPr>
              <a:spcAft>
                <a:spcPts val="1200"/>
              </a:spcAft>
            </a:pPr>
            <a:r>
              <a:rPr lang="en-US" sz="2400" dirty="0">
                <a:latin typeface="Arial" panose="020B0604020202020204" pitchFamily="34" charset="0"/>
                <a:cs typeface="Arial" panose="020B0604020202020204" pitchFamily="34" charset="0"/>
              </a:rPr>
              <a:t>Vertical openings?</a:t>
            </a:r>
          </a:p>
          <a:p>
            <a:pPr>
              <a:spcAft>
                <a:spcPts val="1200"/>
              </a:spcAft>
            </a:pPr>
            <a:r>
              <a:rPr lang="en-US" sz="2400" dirty="0">
                <a:latin typeface="Arial" panose="020B0604020202020204" pitchFamily="34" charset="0"/>
                <a:cs typeface="Arial" panose="020B0604020202020204" pitchFamily="34" charset="0"/>
              </a:rPr>
              <a:t>Fire alarm systems?</a:t>
            </a:r>
          </a:p>
        </p:txBody>
      </p:sp>
      <p:sp>
        <p:nvSpPr>
          <p:cNvPr id="26" name="Isosceles Triangle 2"/>
          <p:cNvSpPr/>
          <p:nvPr/>
        </p:nvSpPr>
        <p:spPr>
          <a:xfrm rot="10800000">
            <a:off x="0" y="4318"/>
            <a:ext cx="9144000" cy="162763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517E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itle 1"/>
          <p:cNvSpPr txBox="1">
            <a:spLocks/>
          </p:cNvSpPr>
          <p:nvPr/>
        </p:nvSpPr>
        <p:spPr>
          <a:xfrm>
            <a:off x="255453" y="275133"/>
            <a:ext cx="8591550" cy="876218"/>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spcAft>
                <a:spcPts val="0"/>
              </a:spcAft>
            </a:pPr>
            <a:r>
              <a:rPr lang="en-US" sz="4000" dirty="0">
                <a:solidFill>
                  <a:schemeClr val="bg1"/>
                </a:solidFill>
                <a:latin typeface="Arial" panose="020B0604020202020204" pitchFamily="34" charset="0"/>
                <a:cs typeface="Arial" panose="020B0604020202020204" pitchFamily="34" charset="0"/>
              </a:rPr>
              <a:t>Fire Risk Indexing </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77438868"/>
      </p:ext>
    </p:extLst>
  </p:cSld>
  <p:clrMapOvr>
    <a:masterClrMapping/>
  </p:clrMapOvr>
  <mc:AlternateContent xmlns:mc="http://schemas.openxmlformats.org/markup-compatibility/2006" xmlns:p14="http://schemas.microsoft.com/office/powerpoint/2010/main">
    <mc:Choice Requires="p14">
      <p:transition spd="slow" p14:dur="2000" advTm="69791"/>
    </mc:Choice>
    <mc:Fallback xmlns="">
      <p:transition spd="slow" advTm="69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5"/>
                </p:tgtEl>
              </p:cMediaNode>
            </p:audio>
          </p:childTnLst>
        </p:cTn>
      </p:par>
    </p:tnLst>
    <p:bldLst>
      <p:bldP spid="20" grpId="0" animBg="1"/>
      <p:bldP spid="19" grpId="0" animBg="1"/>
      <p:bldP spid="18" grpId="0" animBg="1"/>
      <p:bldP spid="13" grpId="0"/>
      <p:bldP spid="13" grpId="1"/>
      <p:bldP spid="21" grpId="0"/>
      <p:bldP spid="21" grpId="1"/>
      <p:bldP spid="22" grpId="0"/>
      <p:bldP spid="22"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65776" y="4539012"/>
            <a:ext cx="2752344" cy="1622344"/>
            <a:chOff x="6391656" y="4994199"/>
            <a:chExt cx="2752344" cy="1622344"/>
          </a:xfrm>
        </p:grpSpPr>
        <p:sp>
          <p:nvSpPr>
            <p:cNvPr id="14" name="Isosceles Triangle 2"/>
            <p:cNvSpPr/>
            <p:nvPr/>
          </p:nvSpPr>
          <p:spPr>
            <a:xfrm rot="10800000">
              <a:off x="6391656" y="4994199"/>
              <a:ext cx="2752344" cy="1622344"/>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142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p:cNvSpPr txBox="1">
              <a:spLocks/>
            </p:cNvSpPr>
            <p:nvPr/>
          </p:nvSpPr>
          <p:spPr>
            <a:xfrm>
              <a:off x="6732446" y="5196974"/>
              <a:ext cx="2050946" cy="876218"/>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lgn="ctr">
                <a:spcAft>
                  <a:spcPts val="0"/>
                </a:spcAft>
              </a:pPr>
              <a:r>
                <a:rPr lang="en-US" sz="2800" dirty="0">
                  <a:solidFill>
                    <a:schemeClr val="bg1"/>
                  </a:solidFill>
                  <a:latin typeface="Arial" panose="020B0604020202020204" pitchFamily="34" charset="0"/>
                  <a:cs typeface="Arial" panose="020B0604020202020204" pitchFamily="34" charset="0"/>
                </a:rPr>
                <a:t>General Fire Safety</a:t>
              </a:r>
            </a:p>
          </p:txBody>
        </p:sp>
      </p:grpSp>
      <p:grpSp>
        <p:nvGrpSpPr>
          <p:cNvPr id="10" name="Group 9"/>
          <p:cNvGrpSpPr/>
          <p:nvPr/>
        </p:nvGrpSpPr>
        <p:grpSpPr>
          <a:xfrm>
            <a:off x="256577" y="3142738"/>
            <a:ext cx="2758243" cy="1622344"/>
            <a:chOff x="2793049" y="3021381"/>
            <a:chExt cx="2758243" cy="2005902"/>
          </a:xfrm>
        </p:grpSpPr>
        <p:sp>
          <p:nvSpPr>
            <p:cNvPr id="11" name="Isosceles Triangle 2"/>
            <p:cNvSpPr/>
            <p:nvPr/>
          </p:nvSpPr>
          <p:spPr>
            <a:xfrm rot="10800000">
              <a:off x="2798948" y="3021381"/>
              <a:ext cx="2752344" cy="200590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517E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2793049" y="3249282"/>
              <a:ext cx="2752344" cy="925710"/>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lgn="ctr">
                <a:spcAft>
                  <a:spcPts val="0"/>
                </a:spcAft>
              </a:pPr>
              <a:r>
                <a:rPr lang="en-US" sz="2800" dirty="0">
                  <a:solidFill>
                    <a:schemeClr val="bg1"/>
                  </a:solidFill>
                  <a:latin typeface="Arial" panose="020B0604020202020204" pitchFamily="34" charset="0"/>
                  <a:cs typeface="Arial" panose="020B0604020202020204" pitchFamily="34" charset="0"/>
                </a:rPr>
                <a:t>Means of Egress</a:t>
              </a:r>
            </a:p>
          </p:txBody>
        </p:sp>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2203" y="1302499"/>
            <a:ext cx="2004947" cy="3278531"/>
          </a:xfrm>
          <a:prstGeom prst="rect">
            <a:avLst/>
          </a:prstGeom>
        </p:spPr>
      </p:pic>
      <p:sp>
        <p:nvSpPr>
          <p:cNvPr id="3" name="Isosceles Triangle 2"/>
          <p:cNvSpPr/>
          <p:nvPr/>
        </p:nvSpPr>
        <p:spPr>
          <a:xfrm rot="10800000">
            <a:off x="-11300" y="0"/>
            <a:ext cx="9144000" cy="162763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142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5188" y="354842"/>
            <a:ext cx="5579264" cy="707886"/>
          </a:xfrm>
          <a:prstGeom prst="rect">
            <a:avLst/>
          </a:prstGeom>
          <a:noFill/>
        </p:spPr>
        <p:txBody>
          <a:bodyPr wrap="square" rtlCol="0">
            <a:spAutoFit/>
          </a:bodyPr>
          <a:lstStyle/>
          <a:p>
            <a:r>
              <a:rPr lang="en-US" sz="4000" dirty="0">
                <a:solidFill>
                  <a:schemeClr val="bg1"/>
                </a:solidFill>
                <a:latin typeface="Arial" panose="020B0604020202020204" pitchFamily="34" charset="0"/>
                <a:cs typeface="Arial" panose="020B0604020202020204" pitchFamily="34" charset="0"/>
              </a:rPr>
              <a:t>IEBC Fire Risk Indexing</a:t>
            </a:r>
          </a:p>
        </p:txBody>
      </p:sp>
      <p:grpSp>
        <p:nvGrpSpPr>
          <p:cNvPr id="7" name="Group 6"/>
          <p:cNvGrpSpPr/>
          <p:nvPr/>
        </p:nvGrpSpPr>
        <p:grpSpPr>
          <a:xfrm>
            <a:off x="270345" y="1746464"/>
            <a:ext cx="2749099" cy="1627140"/>
            <a:chOff x="-2" y="2388293"/>
            <a:chExt cx="2749099" cy="1627140"/>
          </a:xfrm>
        </p:grpSpPr>
        <p:sp>
          <p:nvSpPr>
            <p:cNvPr id="8" name="Isosceles Triangle 2"/>
            <p:cNvSpPr/>
            <p:nvPr/>
          </p:nvSpPr>
          <p:spPr>
            <a:xfrm rot="10800000">
              <a:off x="-2" y="2388293"/>
              <a:ext cx="2749099" cy="1627140"/>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1F99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532740" y="2560150"/>
              <a:ext cx="1645919" cy="857176"/>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lgn="ctr">
                <a:spcAft>
                  <a:spcPts val="0"/>
                </a:spcAft>
              </a:pPr>
              <a:r>
                <a:rPr lang="en-US" sz="2800" dirty="0">
                  <a:solidFill>
                    <a:schemeClr val="bg1"/>
                  </a:solidFill>
                  <a:latin typeface="Arial" panose="020B0604020202020204" pitchFamily="34" charset="0"/>
                  <a:cs typeface="Arial" panose="020B0604020202020204" pitchFamily="34" charset="0"/>
                </a:rPr>
                <a:t>Fire Safety</a:t>
              </a:r>
            </a:p>
          </p:txBody>
        </p:sp>
      </p:grpSp>
      <p:grpSp>
        <p:nvGrpSpPr>
          <p:cNvPr id="16" name="Group 15"/>
          <p:cNvGrpSpPr/>
          <p:nvPr/>
        </p:nvGrpSpPr>
        <p:grpSpPr>
          <a:xfrm>
            <a:off x="3202463" y="2425805"/>
            <a:ext cx="3828065" cy="2339277"/>
            <a:chOff x="2319652" y="4080915"/>
            <a:chExt cx="7358968" cy="498191"/>
          </a:xfrm>
        </p:grpSpPr>
        <p:sp>
          <p:nvSpPr>
            <p:cNvPr id="17" name="Box"/>
            <p:cNvSpPr/>
            <p:nvPr/>
          </p:nvSpPr>
          <p:spPr>
            <a:xfrm>
              <a:off x="2319652" y="4080915"/>
              <a:ext cx="7358968" cy="498191"/>
            </a:xfrm>
            <a:prstGeom prst="roundRect">
              <a:avLst>
                <a:gd name="adj" fmla="val 7357"/>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w="28575">
                  <a:solidFill>
                    <a:schemeClr val="tx1"/>
                  </a:solidFill>
                </a:ln>
                <a:latin typeface="Arial" panose="020B0604020202020204" pitchFamily="34" charset="0"/>
                <a:cs typeface="Arial" panose="020B0604020202020204" pitchFamily="34" charset="0"/>
              </a:endParaRPr>
            </a:p>
          </p:txBody>
        </p:sp>
        <p:sp>
          <p:nvSpPr>
            <p:cNvPr id="18" name="Rectangle 17"/>
            <p:cNvSpPr/>
            <p:nvPr/>
          </p:nvSpPr>
          <p:spPr>
            <a:xfrm>
              <a:off x="2433357" y="4163109"/>
              <a:ext cx="7131557" cy="382042"/>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The score for each value is relative to its category.</a:t>
              </a:r>
            </a:p>
          </p:txBody>
        </p:sp>
      </p:gr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571737358"/>
      </p:ext>
    </p:extLst>
  </p:cSld>
  <p:clrMapOvr>
    <a:masterClrMapping/>
  </p:clrMapOvr>
  <mc:AlternateContent xmlns:mc="http://schemas.openxmlformats.org/markup-compatibility/2006" xmlns:p14="http://schemas.microsoft.com/office/powerpoint/2010/main">
    <mc:Choice Requires="p14">
      <p:transition spd="slow" p14:dur="2000" advTm="47005"/>
    </mc:Choice>
    <mc:Fallback xmlns="">
      <p:transition spd="slow" advTm="47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47419" y="817572"/>
            <a:ext cx="2822070" cy="2932184"/>
            <a:chOff x="6099242" y="885668"/>
            <a:chExt cx="2822070" cy="2932184"/>
          </a:xfrm>
        </p:grpSpPr>
        <p:sp>
          <p:nvSpPr>
            <p:cNvPr id="4" name="TextBox 3"/>
            <p:cNvSpPr txBox="1"/>
            <p:nvPr/>
          </p:nvSpPr>
          <p:spPr>
            <a:xfrm>
              <a:off x="6651959" y="885668"/>
              <a:ext cx="14347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Type IIA</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9242" y="1319848"/>
              <a:ext cx="2822070" cy="2498004"/>
            </a:xfrm>
            <a:prstGeom prst="rect">
              <a:avLst/>
            </a:prstGeom>
          </p:spPr>
        </p:pic>
      </p:grpSp>
      <p:sp>
        <p:nvSpPr>
          <p:cNvPr id="6" name="Title 5"/>
          <p:cNvSpPr>
            <a:spLocks noGrp="1"/>
          </p:cNvSpPr>
          <p:nvPr>
            <p:ph type="title"/>
          </p:nvPr>
        </p:nvSpPr>
        <p:spPr>
          <a:xfrm>
            <a:off x="127719" y="330337"/>
            <a:ext cx="5034324" cy="580251"/>
          </a:xfrm>
        </p:spPr>
        <p:txBody>
          <a:bodyPr/>
          <a:lstStyle/>
          <a:p>
            <a:r>
              <a:rPr lang="en-US" dirty="0">
                <a:solidFill>
                  <a:srgbClr val="002060"/>
                </a:solidFill>
              </a:rPr>
              <a:t>IEBC Fire Risk Indexing</a:t>
            </a:r>
          </a:p>
        </p:txBody>
      </p:sp>
      <p:sp>
        <p:nvSpPr>
          <p:cNvPr id="7" name="Subtitle 6"/>
          <p:cNvSpPr>
            <a:spLocks noGrp="1"/>
          </p:cNvSpPr>
          <p:nvPr>
            <p:ph type="subTitle" idx="1"/>
          </p:nvPr>
        </p:nvSpPr>
        <p:spPr>
          <a:xfrm>
            <a:off x="5887113" y="148859"/>
            <a:ext cx="3329623" cy="1476375"/>
          </a:xfrm>
        </p:spPr>
        <p:txBody>
          <a:bodyPr>
            <a:normAutofit/>
          </a:bodyPr>
          <a:lstStyle/>
          <a:p>
            <a:r>
              <a:rPr lang="en-US" sz="3000" dirty="0"/>
              <a:t>Type IIIA Construction</a:t>
            </a:r>
          </a:p>
        </p:txBody>
      </p:sp>
      <p:sp>
        <p:nvSpPr>
          <p:cNvPr id="9" name="Content Placeholder 8"/>
          <p:cNvSpPr>
            <a:spLocks noGrp="1"/>
          </p:cNvSpPr>
          <p:nvPr>
            <p:ph sz="quarter" idx="14"/>
          </p:nvPr>
        </p:nvSpPr>
        <p:spPr>
          <a:xfrm>
            <a:off x="5814377" y="3758575"/>
            <a:ext cx="3253532" cy="443176"/>
          </a:xfrm>
        </p:spPr>
        <p:txBody>
          <a:bodyPr>
            <a:noAutofit/>
          </a:bodyPr>
          <a:lstStyle/>
          <a:p>
            <a:pPr marL="0" indent="0">
              <a:buNone/>
            </a:pPr>
            <a:r>
              <a:rPr lang="en-US" sz="2400" dirty="0"/>
              <a:t>	50,000 ft</a:t>
            </a:r>
            <a:r>
              <a:rPr lang="en-US" sz="2400" baseline="30000" dirty="0"/>
              <a:t>2</a:t>
            </a:r>
          </a:p>
        </p:txBody>
      </p:sp>
      <p:grpSp>
        <p:nvGrpSpPr>
          <p:cNvPr id="10" name="Group 9"/>
          <p:cNvGrpSpPr/>
          <p:nvPr/>
        </p:nvGrpSpPr>
        <p:grpSpPr>
          <a:xfrm>
            <a:off x="215286" y="4539012"/>
            <a:ext cx="2752344" cy="1622344"/>
            <a:chOff x="6391656" y="4994199"/>
            <a:chExt cx="2752344" cy="1622344"/>
          </a:xfrm>
        </p:grpSpPr>
        <p:sp>
          <p:nvSpPr>
            <p:cNvPr id="11" name="Isosceles Triangle 2"/>
            <p:cNvSpPr/>
            <p:nvPr/>
          </p:nvSpPr>
          <p:spPr>
            <a:xfrm rot="10800000">
              <a:off x="6391656" y="4994199"/>
              <a:ext cx="2752344" cy="1622344"/>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142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6732446" y="5196974"/>
              <a:ext cx="2050946" cy="876218"/>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lgn="ctr">
                <a:spcAft>
                  <a:spcPts val="0"/>
                </a:spcAft>
              </a:pPr>
              <a:r>
                <a:rPr lang="en-US" sz="2800" dirty="0">
                  <a:solidFill>
                    <a:schemeClr val="bg1"/>
                  </a:solidFill>
                  <a:latin typeface="Arial" panose="020B0604020202020204" pitchFamily="34" charset="0"/>
                  <a:cs typeface="Arial" panose="020B0604020202020204" pitchFamily="34" charset="0"/>
                </a:rPr>
                <a:t>General Fire Safety</a:t>
              </a:r>
            </a:p>
          </p:txBody>
        </p:sp>
      </p:grpSp>
      <p:grpSp>
        <p:nvGrpSpPr>
          <p:cNvPr id="13" name="Group 12"/>
          <p:cNvGrpSpPr/>
          <p:nvPr/>
        </p:nvGrpSpPr>
        <p:grpSpPr>
          <a:xfrm>
            <a:off x="206087" y="3142738"/>
            <a:ext cx="2758243" cy="1622344"/>
            <a:chOff x="2793049" y="3021381"/>
            <a:chExt cx="2758243" cy="2005902"/>
          </a:xfrm>
        </p:grpSpPr>
        <p:sp>
          <p:nvSpPr>
            <p:cNvPr id="14" name="Isosceles Triangle 2"/>
            <p:cNvSpPr/>
            <p:nvPr/>
          </p:nvSpPr>
          <p:spPr>
            <a:xfrm rot="10800000">
              <a:off x="2798948" y="3021381"/>
              <a:ext cx="2752344" cy="200590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517E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p:cNvSpPr txBox="1">
              <a:spLocks/>
            </p:cNvSpPr>
            <p:nvPr/>
          </p:nvSpPr>
          <p:spPr>
            <a:xfrm>
              <a:off x="2793049" y="3249282"/>
              <a:ext cx="2752344" cy="925710"/>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lgn="ctr">
                <a:spcAft>
                  <a:spcPts val="0"/>
                </a:spcAft>
              </a:pPr>
              <a:r>
                <a:rPr lang="en-US" sz="2800" dirty="0">
                  <a:solidFill>
                    <a:schemeClr val="bg1"/>
                  </a:solidFill>
                  <a:latin typeface="Arial" panose="020B0604020202020204" pitchFamily="34" charset="0"/>
                  <a:cs typeface="Arial" panose="020B0604020202020204" pitchFamily="34" charset="0"/>
                </a:rPr>
                <a:t>Means of Egress</a:t>
              </a:r>
            </a:p>
          </p:txBody>
        </p:sp>
      </p:grpSp>
      <p:grpSp>
        <p:nvGrpSpPr>
          <p:cNvPr id="16" name="Group 15"/>
          <p:cNvGrpSpPr/>
          <p:nvPr/>
        </p:nvGrpSpPr>
        <p:grpSpPr>
          <a:xfrm>
            <a:off x="219855" y="1746464"/>
            <a:ext cx="2749099" cy="1627140"/>
            <a:chOff x="-2" y="2388293"/>
            <a:chExt cx="2749099" cy="1627140"/>
          </a:xfrm>
        </p:grpSpPr>
        <p:sp>
          <p:nvSpPr>
            <p:cNvPr id="17" name="Isosceles Triangle 2"/>
            <p:cNvSpPr/>
            <p:nvPr/>
          </p:nvSpPr>
          <p:spPr>
            <a:xfrm rot="10800000">
              <a:off x="-2" y="2388293"/>
              <a:ext cx="2749099" cy="1627140"/>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1F99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itle 1"/>
            <p:cNvSpPr txBox="1">
              <a:spLocks/>
            </p:cNvSpPr>
            <p:nvPr/>
          </p:nvSpPr>
          <p:spPr>
            <a:xfrm>
              <a:off x="532740" y="2560150"/>
              <a:ext cx="1645919" cy="857176"/>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lgn="ctr">
                <a:spcAft>
                  <a:spcPts val="0"/>
                </a:spcAft>
              </a:pPr>
              <a:r>
                <a:rPr lang="en-US" sz="2800" dirty="0">
                  <a:solidFill>
                    <a:schemeClr val="bg1"/>
                  </a:solidFill>
                  <a:latin typeface="Arial" panose="020B0604020202020204" pitchFamily="34" charset="0"/>
                  <a:cs typeface="Arial" panose="020B0604020202020204" pitchFamily="34" charset="0"/>
                </a:rPr>
                <a:t>Fire Safety</a:t>
              </a:r>
            </a:p>
          </p:txBody>
        </p:sp>
      </p:grpSp>
      <p:sp>
        <p:nvSpPr>
          <p:cNvPr id="19" name="TextBox 18"/>
          <p:cNvSpPr txBox="1"/>
          <p:nvPr/>
        </p:nvSpPr>
        <p:spPr>
          <a:xfrm>
            <a:off x="3076071" y="1349082"/>
            <a:ext cx="287134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Minimum Scores</a:t>
            </a:r>
          </a:p>
        </p:txBody>
      </p:sp>
      <p:sp>
        <p:nvSpPr>
          <p:cNvPr id="20" name="TextBox 19"/>
          <p:cNvSpPr txBox="1"/>
          <p:nvPr/>
        </p:nvSpPr>
        <p:spPr>
          <a:xfrm>
            <a:off x="3995117" y="2013689"/>
            <a:ext cx="81342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30</a:t>
            </a:r>
          </a:p>
        </p:txBody>
      </p:sp>
      <p:sp>
        <p:nvSpPr>
          <p:cNvPr id="21" name="TextBox 20"/>
          <p:cNvSpPr txBox="1"/>
          <p:nvPr/>
        </p:nvSpPr>
        <p:spPr>
          <a:xfrm>
            <a:off x="3995117" y="3506832"/>
            <a:ext cx="81342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40</a:t>
            </a:r>
          </a:p>
        </p:txBody>
      </p:sp>
      <p:sp>
        <p:nvSpPr>
          <p:cNvPr id="22" name="TextBox 21"/>
          <p:cNvSpPr txBox="1"/>
          <p:nvPr/>
        </p:nvSpPr>
        <p:spPr>
          <a:xfrm>
            <a:off x="3995117" y="4926117"/>
            <a:ext cx="81342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40</a:t>
            </a:r>
          </a:p>
        </p:txBody>
      </p:sp>
      <p:grpSp>
        <p:nvGrpSpPr>
          <p:cNvPr id="28" name="Group 27"/>
          <p:cNvGrpSpPr/>
          <p:nvPr/>
        </p:nvGrpSpPr>
        <p:grpSpPr>
          <a:xfrm>
            <a:off x="650925" y="5719203"/>
            <a:ext cx="4850292" cy="1207681"/>
            <a:chOff x="6445538" y="3391119"/>
            <a:chExt cx="2661452" cy="1661134"/>
          </a:xfrm>
        </p:grpSpPr>
        <p:sp>
          <p:nvSpPr>
            <p:cNvPr id="26" name="Box"/>
            <p:cNvSpPr/>
            <p:nvPr/>
          </p:nvSpPr>
          <p:spPr>
            <a:xfrm>
              <a:off x="6445538" y="3391119"/>
              <a:ext cx="2661452" cy="1377382"/>
            </a:xfrm>
            <a:prstGeom prst="roundRect">
              <a:avLst>
                <a:gd name="adj" fmla="val 7357"/>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ln w="28575">
                  <a:solidFill>
                    <a:schemeClr val="tx1"/>
                  </a:solidFill>
                </a:ln>
                <a:latin typeface="Arial" panose="020B0604020202020204" pitchFamily="34" charset="0"/>
                <a:cs typeface="Arial" panose="020B0604020202020204" pitchFamily="34" charset="0"/>
              </a:endParaRPr>
            </a:p>
          </p:txBody>
        </p:sp>
        <p:sp>
          <p:nvSpPr>
            <p:cNvPr id="27" name="Rectangle 26"/>
            <p:cNvSpPr/>
            <p:nvPr/>
          </p:nvSpPr>
          <p:spPr>
            <a:xfrm>
              <a:off x="6526697" y="3482594"/>
              <a:ext cx="2580293" cy="1569659"/>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The minimum acceptable score must be met in each category.</a:t>
              </a:r>
            </a:p>
          </p:txBody>
        </p:sp>
      </p:grpSp>
      <p:sp>
        <p:nvSpPr>
          <p:cNvPr id="29" name="Left Arrow 28"/>
          <p:cNvSpPr/>
          <p:nvPr/>
        </p:nvSpPr>
        <p:spPr>
          <a:xfrm>
            <a:off x="4734615" y="2171270"/>
            <a:ext cx="1067743" cy="426698"/>
          </a:xfrm>
          <a:prstGeom prst="leftArrow">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30" name="Left Arrow 29"/>
          <p:cNvSpPr/>
          <p:nvPr/>
        </p:nvSpPr>
        <p:spPr>
          <a:xfrm>
            <a:off x="4734615" y="3680665"/>
            <a:ext cx="1067743" cy="426698"/>
          </a:xfrm>
          <a:prstGeom prst="leftArrow">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31" name="Left Arrow 30"/>
          <p:cNvSpPr/>
          <p:nvPr/>
        </p:nvSpPr>
        <p:spPr>
          <a:xfrm>
            <a:off x="4734615" y="5066711"/>
            <a:ext cx="1067743" cy="426698"/>
          </a:xfrm>
          <a:prstGeom prst="leftArrow">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grpSp>
        <p:nvGrpSpPr>
          <p:cNvPr id="23" name="Group 22"/>
          <p:cNvGrpSpPr/>
          <p:nvPr/>
        </p:nvGrpSpPr>
        <p:grpSpPr>
          <a:xfrm>
            <a:off x="5878387" y="4243156"/>
            <a:ext cx="3184685" cy="2433687"/>
            <a:chOff x="2264042" y="4032982"/>
            <a:chExt cx="7229523" cy="1316770"/>
          </a:xfrm>
        </p:grpSpPr>
        <p:sp>
          <p:nvSpPr>
            <p:cNvPr id="24" name="Box"/>
            <p:cNvSpPr/>
            <p:nvPr/>
          </p:nvSpPr>
          <p:spPr>
            <a:xfrm>
              <a:off x="2264042" y="4032982"/>
              <a:ext cx="7186376" cy="1316770"/>
            </a:xfrm>
            <a:prstGeom prst="roundRect">
              <a:avLst>
                <a:gd name="adj" fmla="val 7357"/>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w="28575">
                  <a:solidFill>
                    <a:schemeClr val="tx1"/>
                  </a:solidFill>
                </a:ln>
                <a:latin typeface="Arial" panose="020B0604020202020204" pitchFamily="34" charset="0"/>
                <a:cs typeface="Arial" panose="020B0604020202020204" pitchFamily="34" charset="0"/>
              </a:endParaRPr>
            </a:p>
          </p:txBody>
        </p:sp>
        <p:sp>
          <p:nvSpPr>
            <p:cNvPr id="25" name="Rectangle 24"/>
            <p:cNvSpPr/>
            <p:nvPr/>
          </p:nvSpPr>
          <p:spPr>
            <a:xfrm>
              <a:off x="2362005" y="4066067"/>
              <a:ext cx="7131560" cy="1248941"/>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Meeting the minimum requirements of IEBC Chapter 14 does </a:t>
              </a:r>
              <a:r>
                <a:rPr lang="en-US" sz="2400" b="1" dirty="0">
                  <a:solidFill>
                    <a:srgbClr val="FF0000"/>
                  </a:solidFill>
                  <a:latin typeface="Arial" panose="020B0604020202020204" pitchFamily="34" charset="0"/>
                  <a:cs typeface="Arial" panose="020B0604020202020204" pitchFamily="34" charset="0"/>
                </a:rPr>
                <a:t>not</a:t>
              </a:r>
              <a:r>
                <a:rPr lang="en-US" sz="2400" dirty="0">
                  <a:latin typeface="Arial" panose="020B0604020202020204" pitchFamily="34" charset="0"/>
                  <a:cs typeface="Arial" panose="020B0604020202020204" pitchFamily="34" charset="0"/>
                </a:rPr>
                <a:t> mean it complies with the code for new construction.</a:t>
              </a:r>
            </a:p>
          </p:txBody>
        </p:sp>
      </p:grpSp>
      <p:pic>
        <p:nvPicPr>
          <p:cNvPr id="32" name="Audio 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547098110"/>
      </p:ext>
    </p:extLst>
  </p:cSld>
  <p:clrMapOvr>
    <a:masterClrMapping/>
  </p:clrMapOvr>
  <mc:AlternateContent xmlns:mc="http://schemas.openxmlformats.org/markup-compatibility/2006" xmlns:p14="http://schemas.microsoft.com/office/powerpoint/2010/main">
    <mc:Choice Requires="p14">
      <p:transition spd="slow" p14:dur="2000" advTm="70031"/>
    </mc:Choice>
    <mc:Fallback xmlns="">
      <p:transition spd="slow" advTm="70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ppt_x"/>
                                          </p:val>
                                        </p:tav>
                                        <p:tav tm="100000">
                                          <p:val>
                                            <p:strVal val="#ppt_x"/>
                                          </p:val>
                                        </p:tav>
                                      </p:tavLst>
                                    </p:anim>
                                    <p:anim calcmode="lin" valueType="num">
                                      <p:cBhvr additive="base">
                                        <p:cTn id="3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par>
                                <p:cTn id="45" presetID="10"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par>
                                <p:cTn id="48" presetID="10" presetClass="entr" presetSubtype="0" fill="hold" grpId="0" nodeType="withEffect">
                                  <p:stCondLst>
                                    <p:cond delay="50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par>
                                <p:cTn id="51" presetID="10" presetClass="entr" presetSubtype="0" fill="hold" grpId="0" nodeType="withEffect">
                                  <p:stCondLst>
                                    <p:cond delay="100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xit" presetSubtype="0" fill="hold" nodeType="withEffect">
                                  <p:stCondLst>
                                    <p:cond delay="0"/>
                                  </p:stCondLst>
                                  <p:childTnLst>
                                    <p:animEffect transition="out" filter="fade">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32"/>
                </p:tgtEl>
              </p:cMediaNode>
            </p:audio>
          </p:childTnLst>
        </p:cTn>
      </p:par>
    </p:tnLst>
    <p:bldLst>
      <p:bldP spid="19" grpId="0"/>
      <p:bldP spid="20" grpId="0"/>
      <p:bldP spid="21" grpId="0"/>
      <p:bldP spid="22" grpId="0"/>
      <p:bldP spid="29" grpId="0" animBg="1"/>
      <p:bldP spid="30" grpId="0" animBg="1"/>
      <p:bldP spid="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2"/>
          <p:cNvSpPr/>
          <p:nvPr/>
        </p:nvSpPr>
        <p:spPr>
          <a:xfrm rot="10800000">
            <a:off x="-5646" y="-10769"/>
            <a:ext cx="9144000" cy="1627140"/>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255453" y="275133"/>
            <a:ext cx="8591550" cy="876218"/>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spcAft>
                <a:spcPts val="0"/>
              </a:spcAft>
            </a:pPr>
            <a:r>
              <a:rPr lang="en-US" sz="4000" dirty="0">
                <a:solidFill>
                  <a:schemeClr val="bg1"/>
                </a:solidFill>
                <a:latin typeface="Arial" panose="020B0604020202020204" pitchFamily="34" charset="0"/>
                <a:cs typeface="Arial" panose="020B0604020202020204" pitchFamily="34" charset="0"/>
              </a:rPr>
              <a:t>NFPA Fire Risk Indexing </a:t>
            </a:r>
          </a:p>
        </p:txBody>
      </p:sp>
      <p:grpSp>
        <p:nvGrpSpPr>
          <p:cNvPr id="12" name="Group 11"/>
          <p:cNvGrpSpPr/>
          <p:nvPr/>
        </p:nvGrpSpPr>
        <p:grpSpPr>
          <a:xfrm>
            <a:off x="265776" y="4539012"/>
            <a:ext cx="2752344" cy="1622344"/>
            <a:chOff x="6391656" y="4994199"/>
            <a:chExt cx="2752344" cy="1622344"/>
          </a:xfrm>
        </p:grpSpPr>
        <p:sp>
          <p:nvSpPr>
            <p:cNvPr id="13" name="Isosceles Triangle 2"/>
            <p:cNvSpPr/>
            <p:nvPr/>
          </p:nvSpPr>
          <p:spPr>
            <a:xfrm rot="10800000">
              <a:off x="6391656" y="4994199"/>
              <a:ext cx="2752344" cy="1622344"/>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142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6732446" y="5196974"/>
              <a:ext cx="2050946" cy="876218"/>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lgn="ctr">
                <a:spcAft>
                  <a:spcPts val="0"/>
                </a:spcAft>
              </a:pPr>
              <a:r>
                <a:rPr lang="en-US" sz="2800" dirty="0">
                  <a:solidFill>
                    <a:schemeClr val="bg1"/>
                  </a:solidFill>
                  <a:latin typeface="Arial" panose="020B0604020202020204" pitchFamily="34" charset="0"/>
                  <a:cs typeface="Arial" panose="020B0604020202020204" pitchFamily="34" charset="0"/>
                </a:rPr>
                <a:t>General Fire Safety</a:t>
              </a:r>
            </a:p>
          </p:txBody>
        </p:sp>
      </p:grpSp>
      <p:grpSp>
        <p:nvGrpSpPr>
          <p:cNvPr id="15" name="Group 14"/>
          <p:cNvGrpSpPr/>
          <p:nvPr/>
        </p:nvGrpSpPr>
        <p:grpSpPr>
          <a:xfrm>
            <a:off x="256577" y="3142738"/>
            <a:ext cx="2758243" cy="1622344"/>
            <a:chOff x="2793049" y="3021381"/>
            <a:chExt cx="2758243" cy="2005902"/>
          </a:xfrm>
        </p:grpSpPr>
        <p:sp>
          <p:nvSpPr>
            <p:cNvPr id="16" name="Isosceles Triangle 2"/>
            <p:cNvSpPr/>
            <p:nvPr/>
          </p:nvSpPr>
          <p:spPr>
            <a:xfrm rot="10800000">
              <a:off x="2798948" y="3021381"/>
              <a:ext cx="2752344" cy="200590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517E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2793049" y="3249282"/>
              <a:ext cx="2752344" cy="925710"/>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lgn="ctr">
                <a:spcAft>
                  <a:spcPts val="0"/>
                </a:spcAft>
              </a:pPr>
              <a:r>
                <a:rPr lang="en-US" sz="2800" dirty="0">
                  <a:solidFill>
                    <a:schemeClr val="bg1"/>
                  </a:solidFill>
                  <a:latin typeface="Arial" panose="020B0604020202020204" pitchFamily="34" charset="0"/>
                  <a:cs typeface="Arial" panose="020B0604020202020204" pitchFamily="34" charset="0"/>
                </a:rPr>
                <a:t>Means of Egress</a:t>
              </a:r>
            </a:p>
          </p:txBody>
        </p:sp>
      </p:grpSp>
      <p:grpSp>
        <p:nvGrpSpPr>
          <p:cNvPr id="18" name="Group 17"/>
          <p:cNvGrpSpPr/>
          <p:nvPr/>
        </p:nvGrpSpPr>
        <p:grpSpPr>
          <a:xfrm>
            <a:off x="270345" y="1746464"/>
            <a:ext cx="2749099" cy="1627140"/>
            <a:chOff x="-2" y="2388293"/>
            <a:chExt cx="2749099" cy="1627140"/>
          </a:xfrm>
        </p:grpSpPr>
        <p:sp>
          <p:nvSpPr>
            <p:cNvPr id="19" name="Isosceles Triangle 2"/>
            <p:cNvSpPr/>
            <p:nvPr/>
          </p:nvSpPr>
          <p:spPr>
            <a:xfrm rot="10800000">
              <a:off x="-2" y="2388293"/>
              <a:ext cx="2749099" cy="1627140"/>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1F99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532740" y="2560150"/>
              <a:ext cx="1645919" cy="857176"/>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lgn="ctr">
                <a:spcAft>
                  <a:spcPts val="0"/>
                </a:spcAft>
              </a:pPr>
              <a:r>
                <a:rPr lang="en-US" sz="2800" dirty="0">
                  <a:solidFill>
                    <a:schemeClr val="bg1"/>
                  </a:solidFill>
                  <a:latin typeface="Arial" panose="020B0604020202020204" pitchFamily="34" charset="0"/>
                  <a:cs typeface="Arial" panose="020B0604020202020204" pitchFamily="34" charset="0"/>
                </a:rPr>
                <a:t>Fire Control</a:t>
              </a:r>
            </a:p>
          </p:txBody>
        </p:sp>
      </p:gr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028536" y="1617192"/>
            <a:ext cx="4818467" cy="312459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76444" y="4817197"/>
            <a:ext cx="5575837" cy="1601654"/>
            <a:chOff x="370965" y="4032983"/>
            <a:chExt cx="9307655" cy="641331"/>
          </a:xfrm>
        </p:grpSpPr>
        <p:sp>
          <p:nvSpPr>
            <p:cNvPr id="23" name="Box"/>
            <p:cNvSpPr/>
            <p:nvPr/>
          </p:nvSpPr>
          <p:spPr>
            <a:xfrm>
              <a:off x="370965" y="4032983"/>
              <a:ext cx="9307655" cy="641331"/>
            </a:xfrm>
            <a:prstGeom prst="roundRect">
              <a:avLst>
                <a:gd name="adj" fmla="val 7357"/>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w="28575">
                  <a:solidFill>
                    <a:schemeClr val="tx1"/>
                  </a:solidFill>
                </a:ln>
                <a:latin typeface="Arial" panose="020B0604020202020204" pitchFamily="34" charset="0"/>
                <a:cs typeface="Arial" panose="020B0604020202020204" pitchFamily="34" charset="0"/>
              </a:endParaRPr>
            </a:p>
          </p:txBody>
        </p:sp>
        <p:sp>
          <p:nvSpPr>
            <p:cNvPr id="24" name="Rectangle 23"/>
            <p:cNvSpPr/>
            <p:nvPr/>
          </p:nvSpPr>
          <p:spPr>
            <a:xfrm>
              <a:off x="802966" y="4069214"/>
              <a:ext cx="8830008" cy="554577"/>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Negative, positive, or pass/fail scores are aggregated to assess compliance. </a:t>
              </a:r>
            </a:p>
          </p:txBody>
        </p:sp>
      </p:gr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185211231"/>
      </p:ext>
    </p:extLst>
  </p:cSld>
  <p:clrMapOvr>
    <a:masterClrMapping/>
  </p:clrMapOvr>
  <mc:AlternateContent xmlns:mc="http://schemas.openxmlformats.org/markup-compatibility/2006" xmlns:p14="http://schemas.microsoft.com/office/powerpoint/2010/main">
    <mc:Choice Requires="p14">
      <p:transition spd="slow" p14:dur="2000" advTm="88495"/>
    </mc:Choice>
    <mc:Fallback xmlns="">
      <p:transition spd="slow" advTm="88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000" dirty="0"/>
              <a:t>Basic Concepts</a:t>
            </a:r>
          </a:p>
        </p:txBody>
      </p:sp>
      <p:grpSp>
        <p:nvGrpSpPr>
          <p:cNvPr id="26" name="Answer 1"/>
          <p:cNvGrpSpPr/>
          <p:nvPr/>
        </p:nvGrpSpPr>
        <p:grpSpPr>
          <a:xfrm>
            <a:off x="4718487" y="1124862"/>
            <a:ext cx="2119981" cy="1245106"/>
            <a:chOff x="3657131" y="1173164"/>
            <a:chExt cx="2119981" cy="1245106"/>
          </a:xfrm>
          <a:effectLst>
            <a:outerShdw blurRad="50800" dist="38100" dir="2700000" algn="tl" rotWithShape="0">
              <a:prstClr val="black">
                <a:alpha val="40000"/>
              </a:prstClr>
            </a:outerShdw>
          </a:effectLst>
        </p:grpSpPr>
        <p:sp>
          <p:nvSpPr>
            <p:cNvPr id="22" name="Rounded Rectangular Callout 21"/>
            <p:cNvSpPr/>
            <p:nvPr/>
          </p:nvSpPr>
          <p:spPr>
            <a:xfrm>
              <a:off x="3657131" y="1173164"/>
              <a:ext cx="2119981" cy="1245106"/>
            </a:xfrm>
            <a:prstGeom prst="wedgeRoundRectCallout">
              <a:avLst>
                <a:gd name="adj1" fmla="val 140618"/>
                <a:gd name="adj2" fmla="val -20564"/>
                <a:gd name="adj3" fmla="val 16667"/>
              </a:avLst>
            </a:prstGeom>
            <a:solidFill>
              <a:schemeClr val="bg1"/>
            </a:solidFill>
            <a:ln>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3" name="Text"/>
            <p:cNvSpPr/>
            <p:nvPr/>
          </p:nvSpPr>
          <p:spPr>
            <a:xfrm>
              <a:off x="3983426" y="1747415"/>
              <a:ext cx="1544536" cy="523220"/>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Rarely.</a:t>
              </a:r>
            </a:p>
          </p:txBody>
        </p:sp>
        <p:sp>
          <p:nvSpPr>
            <p:cNvPr id="24" name="Text"/>
            <p:cNvSpPr/>
            <p:nvPr/>
          </p:nvSpPr>
          <p:spPr>
            <a:xfrm>
              <a:off x="3853072" y="1289194"/>
              <a:ext cx="1674890" cy="523220"/>
            </a:xfrm>
            <a:prstGeom prst="rect">
              <a:avLst/>
            </a:prstGeom>
          </p:spPr>
          <p:txBody>
            <a:bodyPr wrap="square">
              <a:spAutoFit/>
            </a:bodyPr>
            <a:lstStyle/>
            <a:p>
              <a:r>
                <a:rPr lang="en-US" sz="2800" b="1" dirty="0">
                  <a:solidFill>
                    <a:srgbClr val="517EB5"/>
                  </a:solidFill>
                  <a:latin typeface="Arial" panose="020B0604020202020204" pitchFamily="34" charset="0"/>
                  <a:cs typeface="Arial" panose="020B0604020202020204" pitchFamily="34" charset="0"/>
                </a:rPr>
                <a:t>Answer</a:t>
              </a:r>
            </a:p>
          </p:txBody>
        </p:sp>
      </p:grpSp>
      <p:grpSp>
        <p:nvGrpSpPr>
          <p:cNvPr id="27" name="Answer 2"/>
          <p:cNvGrpSpPr/>
          <p:nvPr/>
        </p:nvGrpSpPr>
        <p:grpSpPr>
          <a:xfrm>
            <a:off x="6228374" y="4791429"/>
            <a:ext cx="2119981" cy="1245106"/>
            <a:chOff x="6228374" y="4791429"/>
            <a:chExt cx="2119981" cy="1245106"/>
          </a:xfrm>
          <a:effectLst>
            <a:outerShdw blurRad="50800" dist="38100" dir="2700000" algn="tl" rotWithShape="0">
              <a:prstClr val="black">
                <a:alpha val="40000"/>
              </a:prstClr>
            </a:outerShdw>
          </a:effectLst>
        </p:grpSpPr>
        <p:sp>
          <p:nvSpPr>
            <p:cNvPr id="25" name="Rounded Rectangular Callout 24"/>
            <p:cNvSpPr/>
            <p:nvPr/>
          </p:nvSpPr>
          <p:spPr>
            <a:xfrm>
              <a:off x="6228374" y="4791429"/>
              <a:ext cx="2119981" cy="1245106"/>
            </a:xfrm>
            <a:prstGeom prst="wedgeRoundRectCallout">
              <a:avLst>
                <a:gd name="adj1" fmla="val 49732"/>
                <a:gd name="adj2" fmla="val 104498"/>
                <a:gd name="adj3" fmla="val 16667"/>
              </a:avLst>
            </a:prstGeom>
            <a:solidFill>
              <a:schemeClr val="bg1"/>
            </a:solidFill>
            <a:ln>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20" name="Text"/>
            <p:cNvSpPr/>
            <p:nvPr/>
          </p:nvSpPr>
          <p:spPr>
            <a:xfrm>
              <a:off x="6299626" y="5364692"/>
              <a:ext cx="1962632" cy="523220"/>
            </a:xfrm>
            <a:prstGeom prst="rect">
              <a:avLst/>
            </a:prstGeom>
          </p:spPr>
          <p:txBody>
            <a:bodyPr wrap="square">
              <a:spAutoFit/>
            </a:bodyPr>
            <a:lstStyle/>
            <a:p>
              <a:pPr algn="ctr"/>
              <a:r>
                <a:rPr lang="en-US" sz="2800" dirty="0">
                  <a:latin typeface="Arial" panose="020B0604020202020204" pitchFamily="34" charset="0"/>
                  <a:cs typeface="Arial" panose="020B0604020202020204" pitchFamily="34" charset="0"/>
                </a:rPr>
                <a:t>Yes.</a:t>
              </a:r>
            </a:p>
          </p:txBody>
        </p:sp>
        <p:sp>
          <p:nvSpPr>
            <p:cNvPr id="21" name="Text"/>
            <p:cNvSpPr/>
            <p:nvPr/>
          </p:nvSpPr>
          <p:spPr>
            <a:xfrm>
              <a:off x="6326451" y="4951213"/>
              <a:ext cx="1856496" cy="523220"/>
            </a:xfrm>
            <a:prstGeom prst="rect">
              <a:avLst/>
            </a:prstGeom>
          </p:spPr>
          <p:txBody>
            <a:bodyPr wrap="square">
              <a:spAutoFit/>
            </a:bodyPr>
            <a:lstStyle/>
            <a:p>
              <a:pPr algn="ctr"/>
              <a:r>
                <a:rPr lang="en-US" sz="2800" b="1" dirty="0">
                  <a:solidFill>
                    <a:srgbClr val="517EB5"/>
                  </a:solidFill>
                  <a:latin typeface="Arial" panose="020B0604020202020204" pitchFamily="34" charset="0"/>
                  <a:cs typeface="Arial" panose="020B0604020202020204" pitchFamily="34" charset="0"/>
                </a:rPr>
                <a:t>Answer</a:t>
              </a:r>
            </a:p>
          </p:txBody>
        </p:sp>
      </p:grpSp>
      <p:pic>
        <p:nvPicPr>
          <p:cNvPr id="6" name="Picture 5" descr="firefighter-thinking.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3473666"/>
            <a:ext cx="3530600" cy="3384333"/>
          </a:xfrm>
          <a:prstGeom prst="rect">
            <a:avLst/>
          </a:prstGeom>
        </p:spPr>
      </p:pic>
      <p:sp>
        <p:nvSpPr>
          <p:cNvPr id="15" name="Rounded Rectangular Callout 14"/>
          <p:cNvSpPr/>
          <p:nvPr/>
        </p:nvSpPr>
        <p:spPr>
          <a:xfrm>
            <a:off x="74645" y="1020536"/>
            <a:ext cx="4300939" cy="2453131"/>
          </a:xfrm>
          <a:prstGeom prst="wedgeRoundRectCallout">
            <a:avLst>
              <a:gd name="adj1" fmla="val 1059"/>
              <a:gd name="adj2" fmla="val 94242"/>
              <a:gd name="adj3" fmla="val 16667"/>
            </a:avLst>
          </a:prstGeom>
          <a:solidFill>
            <a:srgbClr val="1F9946"/>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existing buildings have to comply with new codes and standards?</a:t>
            </a:r>
          </a:p>
        </p:txBody>
      </p:sp>
      <p:sp>
        <p:nvSpPr>
          <p:cNvPr id="16" name="Thought Bubble 2"/>
          <p:cNvSpPr/>
          <p:nvPr/>
        </p:nvSpPr>
        <p:spPr>
          <a:xfrm>
            <a:off x="3890680" y="2735007"/>
            <a:ext cx="4796119" cy="1734416"/>
          </a:xfrm>
          <a:prstGeom prst="wedgeRoundRectCallout">
            <a:avLst>
              <a:gd name="adj1" fmla="val -86250"/>
              <a:gd name="adj2" fmla="val 67883"/>
              <a:gd name="adj3" fmla="val 16667"/>
            </a:avLst>
          </a:prstGeom>
          <a:solidFill>
            <a:srgbClr val="3C6889"/>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Does the acceptable level of risk ever change?</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649607503"/>
      </p:ext>
    </p:extLst>
  </p:cSld>
  <p:clrMapOvr>
    <a:masterClrMapping/>
  </p:clrMapOvr>
  <mc:AlternateContent xmlns:mc="http://schemas.openxmlformats.org/markup-compatibility/2006" xmlns:p14="http://schemas.microsoft.com/office/powerpoint/2010/main">
    <mc:Choice Requires="p14">
      <p:transition spd="slow" p14:dur="2000" advTm="59330"/>
    </mc:Choice>
    <mc:Fallback xmlns="">
      <p:transition spd="slow" advTm="59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animEffect transition="in" filter="fade">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3"/>
                </p:tgtEl>
              </p:cMediaNode>
            </p:audio>
          </p:childTnLst>
        </p:cTn>
      </p:par>
    </p:tnLst>
    <p:bldLst>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6"/>
          <p:cNvSpPr>
            <a:spLocks noGrp="1"/>
          </p:cNvSpPr>
          <p:nvPr>
            <p:ph type="subTitle" idx="1"/>
          </p:nvPr>
        </p:nvSpPr>
        <p:spPr>
          <a:xfrm>
            <a:off x="5928677" y="148859"/>
            <a:ext cx="3329623" cy="1476375"/>
          </a:xfrm>
        </p:spPr>
        <p:txBody>
          <a:bodyPr>
            <a:normAutofit/>
          </a:bodyPr>
          <a:lstStyle/>
          <a:p>
            <a:r>
              <a:rPr lang="en-US" sz="3000" dirty="0"/>
              <a:t>Type II (111)  Construction</a:t>
            </a:r>
          </a:p>
        </p:txBody>
      </p:sp>
      <p:sp>
        <p:nvSpPr>
          <p:cNvPr id="3" name="Title 2"/>
          <p:cNvSpPr>
            <a:spLocks noGrp="1"/>
          </p:cNvSpPr>
          <p:nvPr>
            <p:ph type="title"/>
          </p:nvPr>
        </p:nvSpPr>
        <p:spPr>
          <a:xfrm>
            <a:off x="127719" y="321110"/>
            <a:ext cx="5034324" cy="803071"/>
          </a:xfrm>
        </p:spPr>
        <p:txBody>
          <a:bodyPr/>
          <a:lstStyle/>
          <a:p>
            <a:r>
              <a:rPr lang="en-US" dirty="0">
                <a:solidFill>
                  <a:srgbClr val="14293B"/>
                </a:solidFill>
              </a:rPr>
              <a:t>NFPA Fire Risk Indexing</a:t>
            </a:r>
          </a:p>
        </p:txBody>
      </p:sp>
      <p:sp>
        <p:nvSpPr>
          <p:cNvPr id="10" name="Content Placeholder 8"/>
          <p:cNvSpPr>
            <a:spLocks noGrp="1"/>
          </p:cNvSpPr>
          <p:nvPr>
            <p:ph sz="quarter" idx="13"/>
          </p:nvPr>
        </p:nvSpPr>
        <p:spPr/>
        <p:txBody>
          <a:bodyPr>
            <a:noAutofit/>
          </a:bodyPr>
          <a:lstStyle/>
          <a:p>
            <a:pPr marL="0" indent="0">
              <a:buNone/>
            </a:pPr>
            <a:r>
              <a:rPr lang="en-US" sz="2400" dirty="0"/>
              <a:t>	</a:t>
            </a:r>
            <a:endParaRPr lang="en-US" sz="2400" baseline="30000" dirty="0"/>
          </a:p>
        </p:txBody>
      </p:sp>
      <p:grpSp>
        <p:nvGrpSpPr>
          <p:cNvPr id="6" name="Group 5"/>
          <p:cNvGrpSpPr/>
          <p:nvPr/>
        </p:nvGrpSpPr>
        <p:grpSpPr>
          <a:xfrm>
            <a:off x="5947419" y="1326528"/>
            <a:ext cx="2822070" cy="2932184"/>
            <a:chOff x="6099242" y="885668"/>
            <a:chExt cx="2822070" cy="2932184"/>
          </a:xfrm>
        </p:grpSpPr>
        <p:sp>
          <p:nvSpPr>
            <p:cNvPr id="7" name="TextBox 6"/>
            <p:cNvSpPr txBox="1"/>
            <p:nvPr/>
          </p:nvSpPr>
          <p:spPr>
            <a:xfrm>
              <a:off x="6651959" y="885668"/>
              <a:ext cx="2226234"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Type II (111)</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9242" y="1319848"/>
              <a:ext cx="2822070" cy="2498004"/>
            </a:xfrm>
            <a:prstGeom prst="rect">
              <a:avLst/>
            </a:prstGeom>
          </p:spPr>
        </p:pic>
      </p:grpSp>
      <p:grpSp>
        <p:nvGrpSpPr>
          <p:cNvPr id="11" name="Group 10"/>
          <p:cNvGrpSpPr/>
          <p:nvPr/>
        </p:nvGrpSpPr>
        <p:grpSpPr>
          <a:xfrm>
            <a:off x="215286" y="4539012"/>
            <a:ext cx="2752344" cy="1622344"/>
            <a:chOff x="6391656" y="4994199"/>
            <a:chExt cx="2752344" cy="1622344"/>
          </a:xfrm>
        </p:grpSpPr>
        <p:sp>
          <p:nvSpPr>
            <p:cNvPr id="12" name="Isosceles Triangle 2"/>
            <p:cNvSpPr/>
            <p:nvPr/>
          </p:nvSpPr>
          <p:spPr>
            <a:xfrm rot="10800000">
              <a:off x="6391656" y="4994199"/>
              <a:ext cx="2752344" cy="1622344"/>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142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6732446" y="5196974"/>
              <a:ext cx="2050946" cy="876218"/>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lgn="ctr">
                <a:spcAft>
                  <a:spcPts val="0"/>
                </a:spcAft>
              </a:pPr>
              <a:r>
                <a:rPr lang="en-US" sz="2800" dirty="0">
                  <a:solidFill>
                    <a:schemeClr val="bg1"/>
                  </a:solidFill>
                  <a:latin typeface="Arial" panose="020B0604020202020204" pitchFamily="34" charset="0"/>
                  <a:cs typeface="Arial" panose="020B0604020202020204" pitchFamily="34" charset="0"/>
                </a:rPr>
                <a:t>General Fire Safety</a:t>
              </a:r>
            </a:p>
          </p:txBody>
        </p:sp>
      </p:grpSp>
      <p:grpSp>
        <p:nvGrpSpPr>
          <p:cNvPr id="14" name="Group 13"/>
          <p:cNvGrpSpPr/>
          <p:nvPr/>
        </p:nvGrpSpPr>
        <p:grpSpPr>
          <a:xfrm>
            <a:off x="206087" y="3142738"/>
            <a:ext cx="2758243" cy="1622344"/>
            <a:chOff x="2793049" y="3021381"/>
            <a:chExt cx="2758243" cy="2005902"/>
          </a:xfrm>
        </p:grpSpPr>
        <p:sp>
          <p:nvSpPr>
            <p:cNvPr id="15" name="Isosceles Triangle 2"/>
            <p:cNvSpPr/>
            <p:nvPr/>
          </p:nvSpPr>
          <p:spPr>
            <a:xfrm rot="10800000">
              <a:off x="2798948" y="3021381"/>
              <a:ext cx="2752344" cy="200590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517E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2793049" y="3249282"/>
              <a:ext cx="2752344" cy="925710"/>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lgn="ctr">
                <a:spcAft>
                  <a:spcPts val="0"/>
                </a:spcAft>
              </a:pPr>
              <a:r>
                <a:rPr lang="en-US" sz="2800" dirty="0">
                  <a:solidFill>
                    <a:schemeClr val="bg1"/>
                  </a:solidFill>
                  <a:latin typeface="Arial" panose="020B0604020202020204" pitchFamily="34" charset="0"/>
                  <a:cs typeface="Arial" panose="020B0604020202020204" pitchFamily="34" charset="0"/>
                </a:rPr>
                <a:t>Means of Egress</a:t>
              </a:r>
            </a:p>
          </p:txBody>
        </p:sp>
      </p:grpSp>
      <p:grpSp>
        <p:nvGrpSpPr>
          <p:cNvPr id="17" name="Group 16"/>
          <p:cNvGrpSpPr/>
          <p:nvPr/>
        </p:nvGrpSpPr>
        <p:grpSpPr>
          <a:xfrm>
            <a:off x="219855" y="1746464"/>
            <a:ext cx="2749099" cy="1627140"/>
            <a:chOff x="-2" y="2388293"/>
            <a:chExt cx="2749099" cy="1627140"/>
          </a:xfrm>
        </p:grpSpPr>
        <p:sp>
          <p:nvSpPr>
            <p:cNvPr id="18" name="Isosceles Triangle 2"/>
            <p:cNvSpPr/>
            <p:nvPr/>
          </p:nvSpPr>
          <p:spPr>
            <a:xfrm rot="10800000">
              <a:off x="-2" y="2388293"/>
              <a:ext cx="2749099" cy="1627140"/>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1F99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1"/>
            <p:cNvSpPr txBox="1">
              <a:spLocks/>
            </p:cNvSpPr>
            <p:nvPr/>
          </p:nvSpPr>
          <p:spPr>
            <a:xfrm>
              <a:off x="532740" y="2560150"/>
              <a:ext cx="1645919" cy="857176"/>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lgn="ctr">
                <a:spcAft>
                  <a:spcPts val="0"/>
                </a:spcAft>
              </a:pPr>
              <a:r>
                <a:rPr lang="en-US" sz="2800" dirty="0">
                  <a:solidFill>
                    <a:schemeClr val="bg1"/>
                  </a:solidFill>
                  <a:latin typeface="Arial" panose="020B0604020202020204" pitchFamily="34" charset="0"/>
                  <a:cs typeface="Arial" panose="020B0604020202020204" pitchFamily="34" charset="0"/>
                </a:rPr>
                <a:t>Fire Control</a:t>
              </a:r>
            </a:p>
          </p:txBody>
        </p:sp>
      </p:grpSp>
      <p:sp>
        <p:nvSpPr>
          <p:cNvPr id="20" name="TextBox 19"/>
          <p:cNvSpPr txBox="1"/>
          <p:nvPr/>
        </p:nvSpPr>
        <p:spPr>
          <a:xfrm>
            <a:off x="3076071" y="1349082"/>
            <a:ext cx="287134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Minimum Scores</a:t>
            </a:r>
          </a:p>
        </p:txBody>
      </p:sp>
      <p:sp>
        <p:nvSpPr>
          <p:cNvPr id="21" name="TextBox 20"/>
          <p:cNvSpPr txBox="1"/>
          <p:nvPr/>
        </p:nvSpPr>
        <p:spPr>
          <a:xfrm>
            <a:off x="3995117" y="2013689"/>
            <a:ext cx="81342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-1</a:t>
            </a:r>
          </a:p>
        </p:txBody>
      </p:sp>
      <p:sp>
        <p:nvSpPr>
          <p:cNvPr id="22" name="TextBox 21"/>
          <p:cNvSpPr txBox="1"/>
          <p:nvPr/>
        </p:nvSpPr>
        <p:spPr>
          <a:xfrm>
            <a:off x="3995117" y="3506832"/>
            <a:ext cx="81342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0</a:t>
            </a:r>
          </a:p>
        </p:txBody>
      </p:sp>
      <p:sp>
        <p:nvSpPr>
          <p:cNvPr id="23" name="TextBox 22"/>
          <p:cNvSpPr txBox="1"/>
          <p:nvPr/>
        </p:nvSpPr>
        <p:spPr>
          <a:xfrm>
            <a:off x="3995117" y="4926117"/>
            <a:ext cx="81342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-1</a:t>
            </a:r>
          </a:p>
        </p:txBody>
      </p:sp>
      <p:grpSp>
        <p:nvGrpSpPr>
          <p:cNvPr id="24" name="Group 23"/>
          <p:cNvGrpSpPr/>
          <p:nvPr/>
        </p:nvGrpSpPr>
        <p:grpSpPr>
          <a:xfrm>
            <a:off x="494756" y="5193785"/>
            <a:ext cx="8231614" cy="1185324"/>
            <a:chOff x="2091449" y="4032983"/>
            <a:chExt cx="7358969" cy="641331"/>
          </a:xfrm>
        </p:grpSpPr>
        <p:sp>
          <p:nvSpPr>
            <p:cNvPr id="25" name="Box"/>
            <p:cNvSpPr/>
            <p:nvPr/>
          </p:nvSpPr>
          <p:spPr>
            <a:xfrm>
              <a:off x="2091449" y="4032983"/>
              <a:ext cx="7358969" cy="641331"/>
            </a:xfrm>
            <a:prstGeom prst="roundRect">
              <a:avLst>
                <a:gd name="adj" fmla="val 7357"/>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w="28575">
                  <a:solidFill>
                    <a:schemeClr val="tx1"/>
                  </a:solidFill>
                </a:ln>
                <a:latin typeface="Arial" panose="020B0604020202020204" pitchFamily="34" charset="0"/>
                <a:cs typeface="Arial" panose="020B0604020202020204" pitchFamily="34" charset="0"/>
              </a:endParaRPr>
            </a:p>
          </p:txBody>
        </p:sp>
        <p:sp>
          <p:nvSpPr>
            <p:cNvPr id="26" name="Rectangle 25"/>
            <p:cNvSpPr/>
            <p:nvPr/>
          </p:nvSpPr>
          <p:spPr>
            <a:xfrm>
              <a:off x="2264041" y="4121217"/>
              <a:ext cx="7131558" cy="449619"/>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Meeting the minimum requirements of 101A does </a:t>
              </a:r>
              <a:r>
                <a:rPr lang="en-US" sz="2400" b="1" dirty="0">
                  <a:solidFill>
                    <a:srgbClr val="FF0000"/>
                  </a:solidFill>
                  <a:latin typeface="Arial" panose="020B0604020202020204" pitchFamily="34" charset="0"/>
                  <a:cs typeface="Arial" panose="020B0604020202020204" pitchFamily="34" charset="0"/>
                </a:rPr>
                <a:t>not</a:t>
              </a:r>
              <a:r>
                <a:rPr lang="en-US" sz="2400" dirty="0">
                  <a:latin typeface="Arial" panose="020B0604020202020204" pitchFamily="34" charset="0"/>
                  <a:cs typeface="Arial" panose="020B0604020202020204" pitchFamily="34" charset="0"/>
                </a:rPr>
                <a:t> mean it complies with the code for new construction.</a:t>
              </a:r>
            </a:p>
          </p:txBody>
        </p:sp>
      </p:grpSp>
      <p:sp>
        <p:nvSpPr>
          <p:cNvPr id="2" name="Rectangle 1"/>
          <p:cNvSpPr/>
          <p:nvPr/>
        </p:nvSpPr>
        <p:spPr>
          <a:xfrm>
            <a:off x="6666752" y="4269158"/>
            <a:ext cx="1303562" cy="400110"/>
          </a:xfrm>
          <a:prstGeom prst="rect">
            <a:avLst/>
          </a:prstGeom>
        </p:spPr>
        <p:txBody>
          <a:bodyPr wrap="none">
            <a:spAutoFit/>
          </a:bodyPr>
          <a:lstStyle/>
          <a:p>
            <a:r>
              <a:rPr lang="en-US" sz="2000" b="1" dirty="0">
                <a:solidFill>
                  <a:schemeClr val="bg1"/>
                </a:solidFill>
                <a:latin typeface="Arial" panose="020B0604020202020204" pitchFamily="34" charset="0"/>
                <a:cs typeface="Arial" panose="020B0604020202020204" pitchFamily="34" charset="0"/>
              </a:rPr>
              <a:t>50,000 ft</a:t>
            </a:r>
            <a:r>
              <a:rPr lang="en-US" sz="2000" b="1" baseline="30000" dirty="0">
                <a:solidFill>
                  <a:schemeClr val="bg1"/>
                </a:solidFill>
                <a:latin typeface="Arial" panose="020B0604020202020204" pitchFamily="34" charset="0"/>
                <a:cs typeface="Arial" panose="020B0604020202020204" pitchFamily="34" charset="0"/>
              </a:rPr>
              <a:t>2</a:t>
            </a:r>
            <a:endParaRPr lang="en-US" sz="2000" b="1" dirty="0">
              <a:solidFill>
                <a:schemeClr val="bg1"/>
              </a:solidFill>
              <a:latin typeface="Arial" panose="020B0604020202020204" pitchFamily="34" charset="0"/>
              <a:cs typeface="Arial" panose="020B060402020202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366926902"/>
      </p:ext>
    </p:extLst>
  </p:cSld>
  <p:clrMapOvr>
    <a:masterClrMapping/>
  </p:clrMapOvr>
  <mc:AlternateContent xmlns:mc="http://schemas.openxmlformats.org/markup-compatibility/2006" xmlns:p14="http://schemas.microsoft.com/office/powerpoint/2010/main">
    <mc:Choice Requires="p14">
      <p:transition spd="slow" p14:dur="2000" advTm="91002"/>
    </mc:Choice>
    <mc:Fallback xmlns="">
      <p:transition spd="slow" advTm="91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ppt_x"/>
                                          </p:val>
                                        </p:tav>
                                        <p:tav tm="100000">
                                          <p:val>
                                            <p:strVal val="#ppt_x"/>
                                          </p:val>
                                        </p:tav>
                                      </p:tavLst>
                                    </p:anim>
                                    <p:anim calcmode="lin" valueType="num">
                                      <p:cBhvr additive="base">
                                        <p:cTn id="3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5"/>
                </p:tgtEl>
              </p:cMediaNode>
            </p:audio>
          </p:childTnLst>
        </p:cTn>
      </p:par>
    </p:tnLst>
    <p:bldLst>
      <p:bldP spid="20" grpId="0"/>
      <p:bldP spid="21" grpId="0"/>
      <p:bldP spid="22" grpId="0"/>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2"/>
          <p:cNvSpPr/>
          <p:nvPr/>
        </p:nvSpPr>
        <p:spPr>
          <a:xfrm rot="10800000" flipH="1">
            <a:off x="0" y="0"/>
            <a:ext cx="9144000" cy="162763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3C68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76726" y="254702"/>
            <a:ext cx="7868653" cy="784830"/>
          </a:xfrm>
          <a:prstGeom prst="rect">
            <a:avLst/>
          </a:prstGeom>
          <a:noFill/>
        </p:spPr>
        <p:txBody>
          <a:bodyPr wrap="square" rtlCol="0">
            <a:spAutoFit/>
          </a:bodyPr>
          <a:lstStyle/>
          <a:p>
            <a:r>
              <a:rPr lang="en-US" sz="4500" b="1" dirty="0">
                <a:solidFill>
                  <a:schemeClr val="bg1"/>
                </a:solidFill>
                <a:latin typeface="Arial" panose="020B0604020202020204" pitchFamily="34" charset="0"/>
                <a:cs typeface="Arial" panose="020B0604020202020204" pitchFamily="34" charset="0"/>
              </a:rPr>
              <a:t>NFPA or IEBC?</a:t>
            </a:r>
          </a:p>
        </p:txBody>
      </p:sp>
      <p:sp>
        <p:nvSpPr>
          <p:cNvPr id="5" name="TextBox 4"/>
          <p:cNvSpPr txBox="1"/>
          <p:nvPr/>
        </p:nvSpPr>
        <p:spPr>
          <a:xfrm>
            <a:off x="328034" y="1628709"/>
            <a:ext cx="8349915" cy="3970318"/>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Either.</a:t>
            </a:r>
          </a:p>
          <a:p>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Both methods:</a:t>
            </a:r>
          </a:p>
          <a:p>
            <a:pPr marL="571500" indent="-571500">
              <a:buFont typeface="Arial" panose="020B0604020202020204" pitchFamily="34" charset="0"/>
              <a:buChar char="•"/>
            </a:pPr>
            <a:r>
              <a:rPr lang="en-US" sz="3600" dirty="0">
                <a:latin typeface="Arial" panose="020B0604020202020204" pitchFamily="34" charset="0"/>
                <a:cs typeface="Arial" panose="020B0604020202020204" pitchFamily="34" charset="0"/>
              </a:rPr>
              <a:t>Evaluate and identify values for safeguards</a:t>
            </a:r>
          </a:p>
          <a:p>
            <a:pPr marL="571500" indent="-571500">
              <a:buFont typeface="Arial" panose="020B0604020202020204" pitchFamily="34" charset="0"/>
              <a:buChar char="•"/>
            </a:pPr>
            <a:r>
              <a:rPr lang="en-US" sz="3600" dirty="0">
                <a:latin typeface="Arial" panose="020B0604020202020204" pitchFamily="34" charset="0"/>
                <a:cs typeface="Arial" panose="020B0604020202020204" pitchFamily="34" charset="0"/>
              </a:rPr>
              <a:t>Report on the combined levels of safeguards in existing buildings</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725341967"/>
      </p:ext>
    </p:extLst>
  </p:cSld>
  <p:clrMapOvr>
    <a:masterClrMapping/>
  </p:clrMapOvr>
  <mc:AlternateContent xmlns:mc="http://schemas.openxmlformats.org/markup-compatibility/2006" xmlns:p14="http://schemas.microsoft.com/office/powerpoint/2010/main">
    <mc:Choice Requires="p14">
      <p:transition spd="slow" p14:dur="2000" advTm="46224"/>
    </mc:Choice>
    <mc:Fallback xmlns="">
      <p:transition spd="slow" advTm="46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7516" y="229746"/>
            <a:ext cx="8349915" cy="1754326"/>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The NASFM Foundation Risk Evaluation MATRIX</a:t>
            </a:r>
            <a:r>
              <a:rPr lang="en-US" sz="3600" baseline="30000" dirty="0">
                <a:latin typeface="Arial" panose="020B0604020202020204" pitchFamily="34" charset="0"/>
                <a:cs typeface="Arial" panose="020B0604020202020204" pitchFamily="34" charset="0"/>
              </a:rPr>
              <a:t>TM</a:t>
            </a:r>
            <a:r>
              <a:rPr lang="en-US" sz="3600" dirty="0">
                <a:latin typeface="Arial" panose="020B0604020202020204" pitchFamily="34" charset="0"/>
                <a:cs typeface="Arial" panose="020B0604020202020204" pitchFamily="34" charset="0"/>
              </a:rPr>
              <a:t> streamlines an existing building evaluation.</a:t>
            </a:r>
          </a:p>
        </p:txBody>
      </p:sp>
      <p:pic>
        <p:nvPicPr>
          <p:cNvPr id="4" name="Picture 3"/>
          <p:cNvPicPr>
            <a:picLocks noChangeAspect="1"/>
          </p:cNvPicPr>
          <p:nvPr/>
        </p:nvPicPr>
        <p:blipFill rotWithShape="1">
          <a:blip r:embed="rId6"/>
          <a:srcRect b="2814"/>
          <a:stretch/>
        </p:blipFill>
        <p:spPr>
          <a:xfrm>
            <a:off x="145886" y="1984072"/>
            <a:ext cx="8890538" cy="4504054"/>
          </a:xfrm>
          <a:prstGeom prst="rect">
            <a:avLst/>
          </a:prstGeom>
          <a:ln w="38100">
            <a:solidFill>
              <a:schemeClr val="tx1"/>
            </a:solidFill>
          </a:ln>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936830995"/>
      </p:ext>
    </p:extLst>
  </p:cSld>
  <p:clrMapOvr>
    <a:masterClrMapping/>
  </p:clrMapOvr>
  <mc:AlternateContent xmlns:mc="http://schemas.openxmlformats.org/markup-compatibility/2006" xmlns:p14="http://schemas.microsoft.com/office/powerpoint/2010/main">
    <mc:Choice Requires="p14">
      <p:transition spd="slow" p14:dur="2000" advTm="50610"/>
    </mc:Choice>
    <mc:Fallback xmlns="">
      <p:transition spd="slow" advTm="50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627632"/>
            <a:chOff x="0" y="5049063"/>
            <a:chExt cx="9144000" cy="1627632"/>
          </a:xfrm>
        </p:grpSpPr>
        <p:sp>
          <p:nvSpPr>
            <p:cNvPr id="3" name="Isosceles Triangle 2"/>
            <p:cNvSpPr/>
            <p:nvPr/>
          </p:nvSpPr>
          <p:spPr>
            <a:xfrm rot="10800000">
              <a:off x="0" y="5049063"/>
              <a:ext cx="9144000" cy="1627632"/>
            </a:xfrm>
            <a:custGeom>
              <a:avLst/>
              <a:gdLst/>
              <a:ahLst/>
              <a:cxnLst/>
              <a:rect l="l" t="t" r="r" b="b"/>
              <a:pathLst>
                <a:path w="6858000" h="3945537">
                  <a:moveTo>
                    <a:pt x="0" y="3945537"/>
                  </a:moveTo>
                  <a:lnTo>
                    <a:pt x="0" y="535587"/>
                  </a:lnTo>
                  <a:lnTo>
                    <a:pt x="269715" y="535587"/>
                  </a:lnTo>
                  <a:lnTo>
                    <a:pt x="681023" y="0"/>
                  </a:lnTo>
                  <a:lnTo>
                    <a:pt x="1092330" y="535587"/>
                  </a:lnTo>
                  <a:lnTo>
                    <a:pt x="6858000" y="535587"/>
                  </a:lnTo>
                  <a:lnTo>
                    <a:pt x="6858000" y="3945537"/>
                  </a:lnTo>
                  <a:close/>
                </a:path>
              </a:pathLst>
            </a:custGeom>
            <a:solidFill>
              <a:srgbClr val="3C68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255453" y="5378648"/>
              <a:ext cx="8591550" cy="600965"/>
            </a:xfrm>
            <a:prstGeom prst="rect">
              <a:avLst/>
            </a:prstGeom>
          </p:spPr>
          <p:txBody>
            <a:bodyPr>
              <a:noAutofit/>
            </a:bodyPr>
            <a:lstStyle>
              <a:lvl1pPr algn="l" defTabSz="914400" rtl="0" eaLnBrk="1" latinLnBrk="0" hangingPunct="1">
                <a:spcBef>
                  <a:spcPts val="400"/>
                </a:spcBef>
                <a:spcAft>
                  <a:spcPts val="600"/>
                </a:spcAft>
                <a:buNone/>
                <a:defRPr sz="3600" b="0" kern="1200" cap="none" spc="0" baseline="0">
                  <a:solidFill>
                    <a:srgbClr val="14293B"/>
                  </a:solidFill>
                  <a:latin typeface="+mj-lt"/>
                  <a:ea typeface="+mj-ea"/>
                  <a:cs typeface="Tunga" pitchFamily="2"/>
                </a:defRPr>
              </a:lvl1pPr>
            </a:lstStyle>
            <a:p>
              <a:pPr>
                <a:spcAft>
                  <a:spcPts val="0"/>
                </a:spcAft>
              </a:pPr>
              <a:r>
                <a:rPr lang="en-US" sz="4000" dirty="0">
                  <a:solidFill>
                    <a:schemeClr val="bg1"/>
                  </a:solidFill>
                  <a:latin typeface="Arial" panose="020B0604020202020204" pitchFamily="34" charset="0"/>
                  <a:cs typeface="Arial" panose="020B0604020202020204" pitchFamily="34" charset="0"/>
                </a:rPr>
                <a:t>Summary</a:t>
              </a:r>
            </a:p>
          </p:txBody>
        </p:sp>
      </p:grpSp>
      <p:grpSp>
        <p:nvGrpSpPr>
          <p:cNvPr id="5" name="Group 4"/>
          <p:cNvGrpSpPr/>
          <p:nvPr/>
        </p:nvGrpSpPr>
        <p:grpSpPr>
          <a:xfrm>
            <a:off x="255453" y="2156602"/>
            <a:ext cx="8591550" cy="3709358"/>
            <a:chOff x="2319652" y="4076288"/>
            <a:chExt cx="7358968" cy="542664"/>
          </a:xfrm>
        </p:grpSpPr>
        <p:sp>
          <p:nvSpPr>
            <p:cNvPr id="6" name="Box"/>
            <p:cNvSpPr/>
            <p:nvPr/>
          </p:nvSpPr>
          <p:spPr>
            <a:xfrm>
              <a:off x="2319652" y="4076288"/>
              <a:ext cx="7358968" cy="542664"/>
            </a:xfrm>
            <a:prstGeom prst="roundRect">
              <a:avLst>
                <a:gd name="adj" fmla="val 7357"/>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w="28575">
                  <a:solidFill>
                    <a:schemeClr val="tx1"/>
                  </a:solidFill>
                </a:ln>
                <a:latin typeface="Arial" panose="020B0604020202020204" pitchFamily="34" charset="0"/>
                <a:cs typeface="Arial" panose="020B0604020202020204" pitchFamily="34" charset="0"/>
              </a:endParaRPr>
            </a:p>
          </p:txBody>
        </p:sp>
        <p:sp>
          <p:nvSpPr>
            <p:cNvPr id="7" name="Rectangle 6"/>
            <p:cNvSpPr/>
            <p:nvPr/>
          </p:nvSpPr>
          <p:spPr>
            <a:xfrm>
              <a:off x="2433357" y="4135191"/>
              <a:ext cx="7131557" cy="436757"/>
            </a:xfrm>
            <a:prstGeom prst="rect">
              <a:avLst/>
            </a:prstGeom>
          </p:spPr>
          <p:txBody>
            <a:bodyPr wrap="square">
              <a:spAutoFit/>
            </a:bodyPr>
            <a:lstStyle/>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Fire safety assessment</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Safety layering</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Fire risk indexing</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Fire risk indexing methods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IEBC Chapter 14 </a:t>
              </a:r>
              <a:r>
                <a:rPr lang="en-US" sz="2400" i="1" dirty="0">
                  <a:latin typeface="Arial" panose="020B0604020202020204" pitchFamily="34" charset="0"/>
                  <a:cs typeface="Arial" panose="020B0604020202020204" pitchFamily="34" charset="0"/>
                </a:rPr>
                <a:t>Performance Compliance Methods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NFPA 101A Chapter 8 </a:t>
              </a:r>
              <a:r>
                <a:rPr lang="en-US" sz="2400" i="1" dirty="0">
                  <a:latin typeface="Arial" panose="020B0604020202020204" pitchFamily="34" charset="0"/>
                  <a:cs typeface="Arial" panose="020B0604020202020204" pitchFamily="34" charset="0"/>
                </a:rPr>
                <a:t>Fire Safety Evaluation System</a:t>
              </a:r>
            </a:p>
            <a:p>
              <a:endParaRPr lang="en-US" sz="2800" dirty="0">
                <a:latin typeface="Arial" panose="020B0604020202020204" pitchFamily="34" charset="0"/>
                <a:cs typeface="Arial" panose="020B0604020202020204" pitchFamily="34" charset="0"/>
              </a:endParaRPr>
            </a:p>
          </p:txBody>
        </p:sp>
      </p:gr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86125806"/>
      </p:ext>
    </p:extLst>
  </p:cSld>
  <p:clrMapOvr>
    <a:masterClrMapping/>
  </p:clrMapOvr>
  <mc:AlternateContent xmlns:mc="http://schemas.openxmlformats.org/markup-compatibility/2006" xmlns:p14="http://schemas.microsoft.com/office/powerpoint/2010/main">
    <mc:Choice Requires="p14">
      <p:transition spd="slow" p14:dur="2000" advTm="109580"/>
    </mc:Choice>
    <mc:Fallback xmlns="">
      <p:transition spd="slow" advTm="109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6" y="0"/>
            <a:ext cx="9152965" cy="6858000"/>
          </a:xfrm>
          <a:prstGeom prst="rect">
            <a:avLst/>
          </a:prstGeom>
        </p:spPr>
      </p:pic>
      <p:grpSp>
        <p:nvGrpSpPr>
          <p:cNvPr id="18" name="Group 17"/>
          <p:cNvGrpSpPr/>
          <p:nvPr/>
        </p:nvGrpSpPr>
        <p:grpSpPr>
          <a:xfrm>
            <a:off x="1506072" y="1231786"/>
            <a:ext cx="5997388" cy="2327206"/>
            <a:chOff x="1506072" y="783547"/>
            <a:chExt cx="5997388" cy="2327206"/>
          </a:xfrm>
        </p:grpSpPr>
        <p:sp>
          <p:nvSpPr>
            <p:cNvPr id="15" name="Box"/>
            <p:cNvSpPr/>
            <p:nvPr/>
          </p:nvSpPr>
          <p:spPr>
            <a:xfrm>
              <a:off x="1506072" y="783547"/>
              <a:ext cx="5997388" cy="2327206"/>
            </a:xfrm>
            <a:prstGeom prst="roundRect">
              <a:avLst>
                <a:gd name="adj" fmla="val 12160"/>
              </a:avLst>
            </a:prstGeom>
            <a:solidFill>
              <a:schemeClr val="bg1"/>
            </a:solidFill>
            <a:ln>
              <a:solidFill>
                <a:srgbClr val="2A3A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054932" y="1346986"/>
              <a:ext cx="4899668" cy="1200329"/>
            </a:xfrm>
            <a:prstGeom prst="rect">
              <a:avLst/>
            </a:prstGeom>
          </p:spPr>
          <p:txBody>
            <a:bodyPr wrap="square">
              <a:spAutoFit/>
            </a:bodyPr>
            <a:lstStyle/>
            <a:p>
              <a:r>
                <a:rPr lang="en-US" sz="2400" dirty="0">
                  <a:solidFill>
                    <a:srgbClr val="14293B"/>
                  </a:solidFill>
                  <a:latin typeface="Arial" panose="020B0604020202020204" pitchFamily="34" charset="0"/>
                  <a:cs typeface="Arial" panose="020B0604020202020204" pitchFamily="34" charset="0"/>
                </a:rPr>
                <a:t>Members of the community should determine the level of safety they are willing to:</a:t>
              </a:r>
            </a:p>
          </p:txBody>
        </p:sp>
      </p:grpSp>
      <p:grpSp>
        <p:nvGrpSpPr>
          <p:cNvPr id="19" name="Group 18"/>
          <p:cNvGrpSpPr/>
          <p:nvPr/>
        </p:nvGrpSpPr>
        <p:grpSpPr>
          <a:xfrm>
            <a:off x="1506072" y="3693467"/>
            <a:ext cx="2872066" cy="1509604"/>
            <a:chOff x="1506072" y="3245228"/>
            <a:chExt cx="2872066" cy="1509604"/>
          </a:xfrm>
        </p:grpSpPr>
        <p:sp>
          <p:nvSpPr>
            <p:cNvPr id="16" name="Box"/>
            <p:cNvSpPr/>
            <p:nvPr/>
          </p:nvSpPr>
          <p:spPr>
            <a:xfrm>
              <a:off x="1506072" y="3245228"/>
              <a:ext cx="2872066" cy="1509604"/>
            </a:xfrm>
            <a:prstGeom prst="roundRect">
              <a:avLst>
                <a:gd name="adj" fmla="val 12160"/>
              </a:avLst>
            </a:prstGeom>
            <a:solidFill>
              <a:schemeClr val="bg1"/>
            </a:solidFill>
            <a:ln>
              <a:solidFill>
                <a:srgbClr val="2A3A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051348" y="3707643"/>
              <a:ext cx="1685363" cy="584775"/>
            </a:xfrm>
            <a:prstGeom prst="rect">
              <a:avLst/>
            </a:prstGeom>
          </p:spPr>
          <p:txBody>
            <a:bodyPr wrap="square">
              <a:spAutoFit/>
            </a:bodyPr>
            <a:lstStyle/>
            <a:p>
              <a:pPr algn="ctr"/>
              <a:r>
                <a:rPr lang="en-US" sz="3200" b="1" dirty="0">
                  <a:solidFill>
                    <a:srgbClr val="1F9946"/>
                  </a:solidFill>
                </a:rPr>
                <a:t>Accept</a:t>
              </a:r>
            </a:p>
          </p:txBody>
        </p:sp>
      </p:grpSp>
      <p:grpSp>
        <p:nvGrpSpPr>
          <p:cNvPr id="20" name="Group 19"/>
          <p:cNvGrpSpPr/>
          <p:nvPr/>
        </p:nvGrpSpPr>
        <p:grpSpPr>
          <a:xfrm>
            <a:off x="4566403" y="3693467"/>
            <a:ext cx="2872066" cy="1509604"/>
            <a:chOff x="4566403" y="3245228"/>
            <a:chExt cx="2872066" cy="1509604"/>
          </a:xfrm>
        </p:grpSpPr>
        <p:sp>
          <p:nvSpPr>
            <p:cNvPr id="17" name="Box"/>
            <p:cNvSpPr/>
            <p:nvPr/>
          </p:nvSpPr>
          <p:spPr>
            <a:xfrm>
              <a:off x="4566403" y="3245228"/>
              <a:ext cx="2872066" cy="1509604"/>
            </a:xfrm>
            <a:prstGeom prst="roundRect">
              <a:avLst>
                <a:gd name="adj" fmla="val 12160"/>
              </a:avLst>
            </a:prstGeom>
            <a:solidFill>
              <a:schemeClr val="bg1"/>
            </a:solidFill>
            <a:ln>
              <a:solidFill>
                <a:srgbClr val="2A3A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074040" y="3707643"/>
              <a:ext cx="1685363" cy="584775"/>
            </a:xfrm>
            <a:prstGeom prst="rect">
              <a:avLst/>
            </a:prstGeom>
          </p:spPr>
          <p:txBody>
            <a:bodyPr wrap="square">
              <a:spAutoFit/>
            </a:bodyPr>
            <a:lstStyle/>
            <a:p>
              <a:pPr algn="ctr"/>
              <a:r>
                <a:rPr lang="en-US" sz="3200" b="1" dirty="0">
                  <a:solidFill>
                    <a:srgbClr val="F78C43"/>
                  </a:solidFill>
                </a:rPr>
                <a:t>Pay for</a:t>
              </a:r>
            </a:p>
          </p:txBody>
        </p:sp>
      </p:grpSp>
      <p:sp>
        <p:nvSpPr>
          <p:cNvPr id="21" name="Box"/>
          <p:cNvSpPr/>
          <p:nvPr/>
        </p:nvSpPr>
        <p:spPr>
          <a:xfrm>
            <a:off x="412379" y="762690"/>
            <a:ext cx="8462681" cy="5869384"/>
          </a:xfrm>
          <a:prstGeom prst="roundRect">
            <a:avLst>
              <a:gd name="adj" fmla="val 8953"/>
            </a:avLst>
          </a:prstGeom>
          <a:solidFill>
            <a:schemeClr val="bg1"/>
          </a:solidFill>
          <a:ln w="28575">
            <a:solidFill>
              <a:srgbClr val="2A3A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Freeform 47"/>
          <p:cNvSpPr/>
          <p:nvPr/>
        </p:nvSpPr>
        <p:spPr>
          <a:xfrm>
            <a:off x="578496" y="3035938"/>
            <a:ext cx="7979281" cy="2313992"/>
          </a:xfrm>
          <a:custGeom>
            <a:avLst/>
            <a:gdLst>
              <a:gd name="connsiteX0" fmla="*/ 0 w 6484775"/>
              <a:gd name="connsiteY0" fmla="*/ 1959428 h 1978090"/>
              <a:gd name="connsiteX1" fmla="*/ 1716832 w 6484775"/>
              <a:gd name="connsiteY1" fmla="*/ 1959428 h 1978090"/>
              <a:gd name="connsiteX2" fmla="*/ 3405673 w 6484775"/>
              <a:gd name="connsiteY2" fmla="*/ 0 h 1978090"/>
              <a:gd name="connsiteX3" fmla="*/ 5001208 w 6484775"/>
              <a:gd name="connsiteY3" fmla="*/ 1968759 h 1978090"/>
              <a:gd name="connsiteX4" fmla="*/ 6466114 w 6484775"/>
              <a:gd name="connsiteY4" fmla="*/ 1968759 h 1978090"/>
              <a:gd name="connsiteX5" fmla="*/ 6484775 w 6484775"/>
              <a:gd name="connsiteY5" fmla="*/ 1978090 h 1978090"/>
              <a:gd name="connsiteX0" fmla="*/ 0 w 6802016"/>
              <a:gd name="connsiteY0" fmla="*/ 1959428 h 1968759"/>
              <a:gd name="connsiteX1" fmla="*/ 1716832 w 6802016"/>
              <a:gd name="connsiteY1" fmla="*/ 1959428 h 1968759"/>
              <a:gd name="connsiteX2" fmla="*/ 3405673 w 6802016"/>
              <a:gd name="connsiteY2" fmla="*/ 0 h 1968759"/>
              <a:gd name="connsiteX3" fmla="*/ 5001208 w 6802016"/>
              <a:gd name="connsiteY3" fmla="*/ 1968759 h 1968759"/>
              <a:gd name="connsiteX4" fmla="*/ 6466114 w 6802016"/>
              <a:gd name="connsiteY4" fmla="*/ 1968759 h 1968759"/>
              <a:gd name="connsiteX5" fmla="*/ 6802016 w 6802016"/>
              <a:gd name="connsiteY5" fmla="*/ 1968759 h 1968759"/>
              <a:gd name="connsiteX0" fmla="*/ 0 w 6466114"/>
              <a:gd name="connsiteY0" fmla="*/ 1959428 h 1968759"/>
              <a:gd name="connsiteX1" fmla="*/ 1716832 w 6466114"/>
              <a:gd name="connsiteY1" fmla="*/ 1959428 h 1968759"/>
              <a:gd name="connsiteX2" fmla="*/ 3405673 w 6466114"/>
              <a:gd name="connsiteY2" fmla="*/ 0 h 1968759"/>
              <a:gd name="connsiteX3" fmla="*/ 5001208 w 6466114"/>
              <a:gd name="connsiteY3" fmla="*/ 1968759 h 1968759"/>
              <a:gd name="connsiteX4" fmla="*/ 6466114 w 6466114"/>
              <a:gd name="connsiteY4" fmla="*/ 1968759 h 1968759"/>
              <a:gd name="connsiteX0" fmla="*/ 0 w 6960636"/>
              <a:gd name="connsiteY0" fmla="*/ 1959428 h 1968759"/>
              <a:gd name="connsiteX1" fmla="*/ 1716832 w 6960636"/>
              <a:gd name="connsiteY1" fmla="*/ 1959428 h 1968759"/>
              <a:gd name="connsiteX2" fmla="*/ 3405673 w 6960636"/>
              <a:gd name="connsiteY2" fmla="*/ 0 h 1968759"/>
              <a:gd name="connsiteX3" fmla="*/ 5001208 w 6960636"/>
              <a:gd name="connsiteY3" fmla="*/ 1968759 h 1968759"/>
              <a:gd name="connsiteX4" fmla="*/ 6960636 w 6960636"/>
              <a:gd name="connsiteY4" fmla="*/ 1968759 h 1968759"/>
              <a:gd name="connsiteX0" fmla="*/ 0 w 6960636"/>
              <a:gd name="connsiteY0" fmla="*/ 1959429 h 1968760"/>
              <a:gd name="connsiteX1" fmla="*/ 1716832 w 6960636"/>
              <a:gd name="connsiteY1" fmla="*/ 1959429 h 1968760"/>
              <a:gd name="connsiteX2" fmla="*/ 3405673 w 6960636"/>
              <a:gd name="connsiteY2" fmla="*/ 1 h 1968760"/>
              <a:gd name="connsiteX3" fmla="*/ 5001208 w 6960636"/>
              <a:gd name="connsiteY3" fmla="*/ 1968760 h 1968760"/>
              <a:gd name="connsiteX4" fmla="*/ 6960636 w 6960636"/>
              <a:gd name="connsiteY4" fmla="*/ 1968760 h 1968760"/>
              <a:gd name="connsiteX0" fmla="*/ 0 w 6960636"/>
              <a:gd name="connsiteY0" fmla="*/ 1959429 h 1968760"/>
              <a:gd name="connsiteX1" fmla="*/ 1716832 w 6960636"/>
              <a:gd name="connsiteY1" fmla="*/ 1959429 h 1968760"/>
              <a:gd name="connsiteX2" fmla="*/ 3405673 w 6960636"/>
              <a:gd name="connsiteY2" fmla="*/ 1 h 1968760"/>
              <a:gd name="connsiteX3" fmla="*/ 5001208 w 6960636"/>
              <a:gd name="connsiteY3" fmla="*/ 1968760 h 1968760"/>
              <a:gd name="connsiteX4" fmla="*/ 6960636 w 6960636"/>
              <a:gd name="connsiteY4" fmla="*/ 1968760 h 1968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0636" h="1968760">
                <a:moveTo>
                  <a:pt x="0" y="1959429"/>
                </a:moveTo>
                <a:lnTo>
                  <a:pt x="1716832" y="1959429"/>
                </a:lnTo>
                <a:cubicBezTo>
                  <a:pt x="2284444" y="1632858"/>
                  <a:pt x="2410408" y="-1554"/>
                  <a:pt x="3405673" y="1"/>
                </a:cubicBezTo>
                <a:cubicBezTo>
                  <a:pt x="4400938" y="1556"/>
                  <a:pt x="4408714" y="1640634"/>
                  <a:pt x="5001208" y="1968760"/>
                </a:cubicBezTo>
                <a:lnTo>
                  <a:pt x="6960636" y="1968760"/>
                </a:lnTo>
              </a:path>
            </a:pathLst>
          </a:custGeom>
          <a:noFill/>
          <a:ln w="38100">
            <a:solidFill>
              <a:srgbClr val="142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cNvSpPr/>
          <p:nvPr/>
        </p:nvSpPr>
        <p:spPr>
          <a:xfrm>
            <a:off x="323229" y="4519222"/>
            <a:ext cx="1799452" cy="707886"/>
          </a:xfrm>
          <a:prstGeom prst="rect">
            <a:avLst/>
          </a:prstGeom>
        </p:spPr>
        <p:txBody>
          <a:bodyPr wrap="square">
            <a:spAutoFit/>
          </a:bodyPr>
          <a:lstStyle/>
          <a:p>
            <a:pPr algn="ctr"/>
            <a:r>
              <a:rPr lang="en-US" sz="2000" b="1" dirty="0">
                <a:solidFill>
                  <a:srgbClr val="1F9946"/>
                </a:solidFill>
                <a:latin typeface="Arial" panose="020B0604020202020204" pitchFamily="34" charset="0"/>
                <a:cs typeface="Arial" panose="020B0604020202020204" pitchFamily="34" charset="0"/>
              </a:rPr>
              <a:t>Loose Standards</a:t>
            </a:r>
          </a:p>
        </p:txBody>
      </p:sp>
      <p:sp>
        <p:nvSpPr>
          <p:cNvPr id="51" name="Text"/>
          <p:cNvSpPr/>
          <p:nvPr/>
        </p:nvSpPr>
        <p:spPr>
          <a:xfrm>
            <a:off x="7090642" y="4519222"/>
            <a:ext cx="1661380" cy="707886"/>
          </a:xfrm>
          <a:prstGeom prst="rect">
            <a:avLst/>
          </a:prstGeom>
        </p:spPr>
        <p:txBody>
          <a:bodyPr wrap="square">
            <a:spAutoFit/>
          </a:bodyPr>
          <a:lstStyle/>
          <a:p>
            <a:pPr algn="ctr"/>
            <a:r>
              <a:rPr lang="en-US" sz="2000" b="1" dirty="0">
                <a:solidFill>
                  <a:srgbClr val="1F9946"/>
                </a:solidFill>
                <a:latin typeface="Arial" panose="020B0604020202020204" pitchFamily="34" charset="0"/>
                <a:cs typeface="Arial" panose="020B0604020202020204" pitchFamily="34" charset="0"/>
              </a:rPr>
              <a:t>Strict Standards</a:t>
            </a:r>
          </a:p>
        </p:txBody>
      </p:sp>
      <p:grpSp>
        <p:nvGrpSpPr>
          <p:cNvPr id="58" name="Group 57"/>
          <p:cNvGrpSpPr/>
          <p:nvPr/>
        </p:nvGrpSpPr>
        <p:grpSpPr>
          <a:xfrm>
            <a:off x="3580870" y="2887017"/>
            <a:ext cx="1799452" cy="1088339"/>
            <a:chOff x="3655518" y="2062434"/>
            <a:chExt cx="1799452" cy="1088339"/>
          </a:xfrm>
        </p:grpSpPr>
        <p:sp>
          <p:nvSpPr>
            <p:cNvPr id="49" name="Text"/>
            <p:cNvSpPr/>
            <p:nvPr/>
          </p:nvSpPr>
          <p:spPr>
            <a:xfrm>
              <a:off x="3655518" y="2442887"/>
              <a:ext cx="1799452" cy="707886"/>
            </a:xfrm>
            <a:prstGeom prst="rect">
              <a:avLst/>
            </a:prstGeom>
          </p:spPr>
          <p:txBody>
            <a:bodyPr wrap="square">
              <a:spAutoFit/>
            </a:bodyPr>
            <a:lstStyle/>
            <a:p>
              <a:pPr algn="ctr"/>
              <a:r>
                <a:rPr lang="en-US" sz="2000" b="1" dirty="0">
                  <a:solidFill>
                    <a:srgbClr val="1F9946"/>
                  </a:solidFill>
                  <a:latin typeface="Arial" panose="020B0604020202020204" pitchFamily="34" charset="0"/>
                  <a:cs typeface="Arial" panose="020B0604020202020204" pitchFamily="34" charset="0"/>
                </a:rPr>
                <a:t>Most </a:t>
              </a:r>
              <a:br>
                <a:rPr lang="en-US" sz="2000" b="1" dirty="0">
                  <a:solidFill>
                    <a:srgbClr val="1F9946"/>
                  </a:solidFill>
                  <a:latin typeface="Arial" panose="020B0604020202020204" pitchFamily="34" charset="0"/>
                  <a:cs typeface="Arial" panose="020B0604020202020204" pitchFamily="34" charset="0"/>
                </a:rPr>
              </a:br>
              <a:r>
                <a:rPr lang="en-US" sz="2000" b="1" dirty="0">
                  <a:solidFill>
                    <a:srgbClr val="1F9946"/>
                  </a:solidFill>
                  <a:latin typeface="Arial" panose="020B0604020202020204" pitchFamily="34" charset="0"/>
                  <a:cs typeface="Arial" panose="020B0604020202020204" pitchFamily="34" charset="0"/>
                </a:rPr>
                <a:t>Common</a:t>
              </a:r>
            </a:p>
          </p:txBody>
        </p:sp>
        <p:sp>
          <p:nvSpPr>
            <p:cNvPr id="54" name="Oval 53"/>
            <p:cNvSpPr/>
            <p:nvPr/>
          </p:nvSpPr>
          <p:spPr>
            <a:xfrm>
              <a:off x="4410457" y="2062434"/>
              <a:ext cx="289249" cy="297842"/>
            </a:xfrm>
            <a:prstGeom prst="ellipse">
              <a:avLst/>
            </a:prstGeom>
            <a:solidFill>
              <a:srgbClr val="F78C4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9946"/>
                </a:solidFill>
                <a:latin typeface="Arial" panose="020B0604020202020204" pitchFamily="34" charset="0"/>
                <a:cs typeface="Arial" panose="020B0604020202020204" pitchFamily="34" charset="0"/>
              </a:endParaRPr>
            </a:p>
          </p:txBody>
        </p:sp>
      </p:grpSp>
      <p:grpSp>
        <p:nvGrpSpPr>
          <p:cNvPr id="59" name="Group 58"/>
          <p:cNvGrpSpPr/>
          <p:nvPr/>
        </p:nvGrpSpPr>
        <p:grpSpPr>
          <a:xfrm>
            <a:off x="2969508" y="873013"/>
            <a:ext cx="3072015" cy="1896932"/>
            <a:chOff x="3035992" y="81086"/>
            <a:chExt cx="3072015" cy="1896932"/>
          </a:xfrm>
        </p:grpSpPr>
        <p:sp>
          <p:nvSpPr>
            <p:cNvPr id="52" name="Text"/>
            <p:cNvSpPr/>
            <p:nvPr/>
          </p:nvSpPr>
          <p:spPr>
            <a:xfrm>
              <a:off x="3035992" y="81086"/>
              <a:ext cx="3072015" cy="1077218"/>
            </a:xfrm>
            <a:prstGeom prst="rect">
              <a:avLst/>
            </a:prstGeom>
          </p:spPr>
          <p:txBody>
            <a:bodyPr wrap="square">
              <a:spAutoFit/>
            </a:bodyPr>
            <a:lstStyle/>
            <a:p>
              <a:pPr algn="ctr"/>
              <a:r>
                <a:rPr lang="en-US" sz="3200" b="1" dirty="0">
                  <a:solidFill>
                    <a:srgbClr val="1C1C1C"/>
                  </a:solidFill>
                  <a:latin typeface="Arial" panose="020B0604020202020204" pitchFamily="34" charset="0"/>
                  <a:cs typeface="Arial" panose="020B0604020202020204" pitchFamily="34" charset="0"/>
                </a:rPr>
                <a:t>Minimum Level of Safety</a:t>
              </a:r>
            </a:p>
          </p:txBody>
        </p:sp>
        <p:cxnSp>
          <p:nvCxnSpPr>
            <p:cNvPr id="56" name="Straight Arrow Connector 55"/>
            <p:cNvCxnSpPr/>
            <p:nvPr/>
          </p:nvCxnSpPr>
          <p:spPr>
            <a:xfrm>
              <a:off x="4572000" y="1200147"/>
              <a:ext cx="0" cy="777871"/>
            </a:xfrm>
            <a:prstGeom prst="straightConnector1">
              <a:avLst/>
            </a:prstGeom>
            <a:ln w="76200">
              <a:solidFill>
                <a:srgbClr val="3C6889"/>
              </a:solidFill>
              <a:tailEnd type="triangle"/>
            </a:ln>
          </p:spPr>
          <p:style>
            <a:lnRef idx="1">
              <a:schemeClr val="accent1"/>
            </a:lnRef>
            <a:fillRef idx="0">
              <a:schemeClr val="accent1"/>
            </a:fillRef>
            <a:effectRef idx="0">
              <a:schemeClr val="accent1"/>
            </a:effectRef>
            <a:fontRef idx="minor">
              <a:schemeClr val="tx1"/>
            </a:fontRef>
          </p:style>
        </p:cxnSp>
      </p:grpSp>
      <p:sp>
        <p:nvSpPr>
          <p:cNvPr id="60" name="Rectangle 59"/>
          <p:cNvSpPr/>
          <p:nvPr/>
        </p:nvSpPr>
        <p:spPr>
          <a:xfrm>
            <a:off x="568336" y="1958180"/>
            <a:ext cx="2677897" cy="1247216"/>
          </a:xfrm>
          <a:prstGeom prst="rect">
            <a:avLst/>
          </a:prstGeom>
          <a:solidFill>
            <a:srgbClr val="3C6889"/>
          </a:solidFill>
          <a:ln w="19050">
            <a:solidFill>
              <a:srgbClr val="142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Engineers</a:t>
            </a:r>
          </a:p>
        </p:txBody>
      </p:sp>
      <p:sp>
        <p:nvSpPr>
          <p:cNvPr id="61" name="Rectangle 60"/>
          <p:cNvSpPr/>
          <p:nvPr/>
        </p:nvSpPr>
        <p:spPr>
          <a:xfrm>
            <a:off x="3300847" y="1959976"/>
            <a:ext cx="2677897" cy="1247216"/>
          </a:xfrm>
          <a:prstGeom prst="rect">
            <a:avLst/>
          </a:prstGeom>
          <a:solidFill>
            <a:srgbClr val="EE1E23"/>
          </a:solidFill>
          <a:ln w="19050">
            <a:solidFill>
              <a:srgbClr val="142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Fire Fighters</a:t>
            </a:r>
          </a:p>
        </p:txBody>
      </p:sp>
      <p:sp>
        <p:nvSpPr>
          <p:cNvPr id="63" name="Rectangle 62"/>
          <p:cNvSpPr/>
          <p:nvPr/>
        </p:nvSpPr>
        <p:spPr>
          <a:xfrm>
            <a:off x="570379" y="3243948"/>
            <a:ext cx="2677897" cy="2551459"/>
          </a:xfrm>
          <a:prstGeom prst="rect">
            <a:avLst/>
          </a:prstGeom>
          <a:solidFill>
            <a:schemeClr val="bg1"/>
          </a:solidFill>
          <a:ln w="19050">
            <a:solidFill>
              <a:srgbClr val="142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C6889"/>
                </a:solidFill>
                <a:latin typeface="Arial" panose="020B0604020202020204" pitchFamily="34" charset="0"/>
                <a:cs typeface="Arial" panose="020B0604020202020204" pitchFamily="34" charset="0"/>
              </a:rPr>
              <a:t>Risk safety based on mathematical equations</a:t>
            </a:r>
            <a:endParaRPr lang="en-US" sz="2500" dirty="0">
              <a:solidFill>
                <a:srgbClr val="3C6889"/>
              </a:solidFill>
              <a:latin typeface="Arial" panose="020B0604020202020204" pitchFamily="34" charset="0"/>
              <a:cs typeface="Arial" panose="020B0604020202020204" pitchFamily="34" charset="0"/>
            </a:endParaRPr>
          </a:p>
        </p:txBody>
      </p:sp>
      <p:sp>
        <p:nvSpPr>
          <p:cNvPr id="64" name="Rectangle 63"/>
          <p:cNvSpPr/>
          <p:nvPr/>
        </p:nvSpPr>
        <p:spPr>
          <a:xfrm>
            <a:off x="3300847" y="3243948"/>
            <a:ext cx="2677897" cy="2551459"/>
          </a:xfrm>
          <a:prstGeom prst="rect">
            <a:avLst/>
          </a:prstGeom>
          <a:solidFill>
            <a:schemeClr val="bg1"/>
          </a:solidFill>
          <a:ln w="19050">
            <a:solidFill>
              <a:srgbClr val="142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EE1E23"/>
                </a:solidFill>
                <a:latin typeface="Arial" panose="020B0604020202020204" pitchFamily="34" charset="0"/>
                <a:cs typeface="Arial" panose="020B0604020202020204" pitchFamily="34" charset="0"/>
              </a:rPr>
              <a:t>Absolute </a:t>
            </a:r>
          </a:p>
          <a:p>
            <a:pPr algn="ctr"/>
            <a:r>
              <a:rPr lang="en-US" sz="2800" dirty="0">
                <a:solidFill>
                  <a:srgbClr val="EE1E23"/>
                </a:solidFill>
                <a:latin typeface="Arial" panose="020B0604020202020204" pitchFamily="34" charset="0"/>
                <a:cs typeface="Arial" panose="020B0604020202020204" pitchFamily="34" charset="0"/>
              </a:rPr>
              <a:t>safety</a:t>
            </a:r>
            <a:endParaRPr lang="en-US" sz="2500" dirty="0">
              <a:solidFill>
                <a:srgbClr val="EE1E23"/>
              </a:solidFill>
              <a:latin typeface="Arial" panose="020B0604020202020204" pitchFamily="34" charset="0"/>
              <a:cs typeface="Arial" panose="020B0604020202020204" pitchFamily="34" charset="0"/>
            </a:endParaRPr>
          </a:p>
        </p:txBody>
      </p:sp>
      <p:sp>
        <p:nvSpPr>
          <p:cNvPr id="62" name="Rectangle 61"/>
          <p:cNvSpPr/>
          <p:nvPr/>
        </p:nvSpPr>
        <p:spPr>
          <a:xfrm>
            <a:off x="6033358" y="1959976"/>
            <a:ext cx="2677897" cy="1247216"/>
          </a:xfrm>
          <a:prstGeom prst="rect">
            <a:avLst/>
          </a:prstGeom>
          <a:solidFill>
            <a:srgbClr val="1F9946"/>
          </a:solidFill>
          <a:ln w="19050">
            <a:solidFill>
              <a:srgbClr val="142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Elected Officials</a:t>
            </a:r>
          </a:p>
        </p:txBody>
      </p:sp>
      <p:sp>
        <p:nvSpPr>
          <p:cNvPr id="65" name="Rectangle 64"/>
          <p:cNvSpPr/>
          <p:nvPr/>
        </p:nvSpPr>
        <p:spPr>
          <a:xfrm>
            <a:off x="6033358" y="3243948"/>
            <a:ext cx="2677897" cy="2551459"/>
          </a:xfrm>
          <a:prstGeom prst="rect">
            <a:avLst/>
          </a:prstGeom>
          <a:solidFill>
            <a:schemeClr val="bg1"/>
          </a:solidFill>
          <a:ln w="19050">
            <a:solidFill>
              <a:srgbClr val="142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1F9946"/>
                </a:solidFill>
                <a:latin typeface="Arial" panose="020B0604020202020204" pitchFamily="34" charset="0"/>
                <a:cs typeface="Arial" panose="020B0604020202020204" pitchFamily="34" charset="0"/>
              </a:rPr>
              <a:t>Based on </a:t>
            </a:r>
          </a:p>
          <a:p>
            <a:pPr algn="ctr"/>
            <a:r>
              <a:rPr lang="en-US" sz="2800" dirty="0">
                <a:solidFill>
                  <a:srgbClr val="1F9946"/>
                </a:solidFill>
                <a:latin typeface="Arial" panose="020B0604020202020204" pitchFamily="34" charset="0"/>
                <a:cs typeface="Arial" panose="020B0604020202020204" pitchFamily="34" charset="0"/>
              </a:rPr>
              <a:t>the business owner</a:t>
            </a:r>
            <a:endParaRPr lang="en-US" sz="2500" dirty="0">
              <a:solidFill>
                <a:srgbClr val="1F9946"/>
              </a:solidFill>
              <a:latin typeface="Arial" panose="020B0604020202020204" pitchFamily="34" charset="0"/>
              <a:cs typeface="Arial" panose="020B0604020202020204" pitchFamily="34" charset="0"/>
            </a:endParaRPr>
          </a:p>
        </p:txBody>
      </p:sp>
      <p:pic>
        <p:nvPicPr>
          <p:cNvPr id="2" name="scale bala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98" y="2472952"/>
            <a:ext cx="9165157" cy="2324236"/>
          </a:xfrm>
          <a:prstGeom prst="rect">
            <a:avLst/>
          </a:prstGeom>
        </p:spPr>
      </p:pic>
      <p:pic>
        <p:nvPicPr>
          <p:cNvPr id="32" name="Picture 31"/>
          <p:cNvPicPr>
            <a:picLocks noChangeAspect="1"/>
          </p:cNvPicPr>
          <p:nvPr/>
        </p:nvPicPr>
        <p:blipFill rotWithShape="1">
          <a:blip r:embed="rId8" cstate="email">
            <a:extLst>
              <a:ext uri="{28A0092B-C50C-407E-A947-70E740481C1C}">
                <a14:useLocalDpi xmlns:a14="http://schemas.microsoft.com/office/drawing/2010/main" val="0"/>
              </a:ext>
            </a:extLst>
          </a:blip>
          <a:srcRect b="8109"/>
          <a:stretch/>
        </p:blipFill>
        <p:spPr>
          <a:xfrm flipH="1">
            <a:off x="-84398" y="-13537"/>
            <a:ext cx="2875889" cy="2598542"/>
          </a:xfrm>
          <a:prstGeom prst="rect">
            <a:avLst/>
          </a:prstGeom>
        </p:spPr>
      </p:pic>
      <p:pic>
        <p:nvPicPr>
          <p:cNvPr id="33" name="Picture 32"/>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flipH="1">
            <a:off x="6717174" y="155026"/>
            <a:ext cx="2383683" cy="2393255"/>
          </a:xfrm>
          <a:prstGeom prst="rect">
            <a:avLst/>
          </a:prstGeom>
        </p:spPr>
      </p:pic>
      <p:sp>
        <p:nvSpPr>
          <p:cNvPr id="10" name="TextBox 9"/>
          <p:cNvSpPr txBox="1"/>
          <p:nvPr/>
        </p:nvSpPr>
        <p:spPr>
          <a:xfrm>
            <a:off x="5257800" y="241379"/>
            <a:ext cx="2641513" cy="461665"/>
          </a:xfrm>
          <a:prstGeom prst="rect">
            <a:avLst/>
          </a:prstGeom>
          <a:noFill/>
        </p:spPr>
        <p:txBody>
          <a:bodyPr wrap="square" rtlCol="0">
            <a:spAutoFit/>
          </a:bodyPr>
          <a:lstStyle/>
          <a:p>
            <a:pPr algn="r"/>
            <a:r>
              <a:rPr lang="en-US" sz="2400" dirty="0">
                <a:latin typeface="Arial" panose="020B0604020202020204" pitchFamily="34" charset="0"/>
                <a:cs typeface="Arial" panose="020B0604020202020204" pitchFamily="34" charset="0"/>
              </a:rPr>
              <a:t>“No regulations!</a:t>
            </a:r>
            <a:r>
              <a:rPr lang="en-US" sz="2400" i="1" dirty="0">
                <a:latin typeface="Arial" panose="020B0604020202020204" pitchFamily="34" charset="0"/>
                <a:cs typeface="Arial" panose="020B0604020202020204" pitchFamily="34" charset="0"/>
              </a:rPr>
              <a:t>”</a:t>
            </a:r>
          </a:p>
        </p:txBody>
      </p:sp>
      <p:sp>
        <p:nvSpPr>
          <p:cNvPr id="8" name="TextBox 7"/>
          <p:cNvSpPr txBox="1"/>
          <p:nvPr/>
        </p:nvSpPr>
        <p:spPr>
          <a:xfrm>
            <a:off x="1403414" y="-49981"/>
            <a:ext cx="4085119" cy="2308324"/>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“All concrete and steel constructions with no combustible contents, and everything needs a sprinkler system.”</a:t>
            </a:r>
          </a:p>
          <a:p>
            <a:pPr algn="ctr"/>
            <a:r>
              <a:rPr lang="en-US" sz="2400" i="1" dirty="0">
                <a:latin typeface="Arial" panose="020B0604020202020204" pitchFamily="34" charset="0"/>
                <a:cs typeface="Arial" panose="020B0604020202020204" pitchFamily="34" charset="0"/>
              </a:rPr>
              <a:t>               </a:t>
            </a:r>
          </a:p>
        </p:txBody>
      </p:sp>
      <p:pic>
        <p:nvPicPr>
          <p:cNvPr id="1026" name="Picture 2" descr="C:\Users\alivetek\AppData\Local\Temp\SNAGHTML8e85d7.PNG"/>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a:stretch/>
        </p:blipFill>
        <p:spPr bwMode="auto">
          <a:xfrm>
            <a:off x="1885048" y="2906380"/>
            <a:ext cx="5892520" cy="403395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5403958" y="3164749"/>
            <a:ext cx="3522064" cy="1015971"/>
          </a:xfrm>
          <a:prstGeom prst="wedgeRoundRectCallout">
            <a:avLst>
              <a:gd name="adj1" fmla="val -41449"/>
              <a:gd name="adj2" fmla="val 88037"/>
              <a:gd name="adj3" fmla="val 16667"/>
            </a:avLst>
          </a:prstGeom>
          <a:solidFill>
            <a:srgbClr val="517EB5"/>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rPr>
              <a:t>What is the acceptable level of fire safety?</a:t>
            </a:r>
          </a:p>
        </p:txBody>
      </p:sp>
      <p:pic>
        <p:nvPicPr>
          <p:cNvPr id="23" name="Audio 2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163152143"/>
      </p:ext>
    </p:extLst>
  </p:cSld>
  <p:clrMapOvr>
    <a:masterClrMapping/>
  </p:clrMapOvr>
  <mc:AlternateContent xmlns:mc="http://schemas.openxmlformats.org/markup-compatibility/2006" xmlns:p14="http://schemas.microsoft.com/office/powerpoint/2010/main">
    <mc:Choice Requires="p14">
      <p:transition spd="slow" p14:dur="2000" advTm="133106"/>
    </mc:Choice>
    <mc:Fallback xmlns="">
      <p:transition spd="slow" advTm="133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par>
                                <p:cTn id="27" presetID="10"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xit" presetSubtype="0" fill="hold" nodeType="withEffect">
                                  <p:stCondLst>
                                    <p:cond delay="0"/>
                                  </p:stCondLst>
                                  <p:childTnLst>
                                    <p:animEffect transition="out" filter="fade">
                                      <p:cBhvr>
                                        <p:cTn id="34" dur="500"/>
                                        <p:tgtEl>
                                          <p:spTgt spid="1026"/>
                                        </p:tgtEl>
                                      </p:cBhvr>
                                    </p:animEffect>
                                    <p:set>
                                      <p:cBhvr>
                                        <p:cTn id="35" dur="1" fill="hold">
                                          <p:stCondLst>
                                            <p:cond delay="499"/>
                                          </p:stCondLst>
                                        </p:cTn>
                                        <p:tgtEl>
                                          <p:spTgt spid="102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left)">
                                      <p:cBhvr>
                                        <p:cTn id="61" dur="4000"/>
                                        <p:tgtEl>
                                          <p:spTgt spid="48"/>
                                        </p:tgtEl>
                                      </p:cBhvr>
                                    </p:animEffect>
                                  </p:childTnLst>
                                </p:cTn>
                              </p:par>
                            </p:childTnLst>
                          </p:cTn>
                        </p:par>
                        <p:par>
                          <p:cTn id="62" fill="hold">
                            <p:stCondLst>
                              <p:cond delay="4000"/>
                            </p:stCondLst>
                            <p:childTnLst>
                              <p:par>
                                <p:cTn id="63" presetID="10" presetClass="entr" presetSubtype="0" fill="hold" grpId="0" nodeType="after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fade">
                                      <p:cBhvr>
                                        <p:cTn id="65" dur="3100"/>
                                        <p:tgtEl>
                                          <p:spTgt spid="50"/>
                                        </p:tgtEl>
                                      </p:cBhvr>
                                    </p:animEffect>
                                  </p:childTnLst>
                                </p:cTn>
                              </p:par>
                            </p:childTnLst>
                          </p:cTn>
                        </p:par>
                        <p:par>
                          <p:cTn id="66" fill="hold">
                            <p:stCondLst>
                              <p:cond delay="7100"/>
                            </p:stCondLst>
                            <p:childTnLst>
                              <p:par>
                                <p:cTn id="67" presetID="10" presetClass="entr" presetSubtype="0" fill="hold" nodeType="afterEffect">
                                  <p:stCondLst>
                                    <p:cond delay="100"/>
                                  </p:stCondLst>
                                  <p:childTnLst>
                                    <p:set>
                                      <p:cBhvr>
                                        <p:cTn id="68" dur="1" fill="hold">
                                          <p:stCondLst>
                                            <p:cond delay="0"/>
                                          </p:stCondLst>
                                        </p:cTn>
                                        <p:tgtEl>
                                          <p:spTgt spid="58"/>
                                        </p:tgtEl>
                                        <p:attrNameLst>
                                          <p:attrName>style.visibility</p:attrName>
                                        </p:attrNameLst>
                                      </p:cBhvr>
                                      <p:to>
                                        <p:strVal val="visible"/>
                                      </p:to>
                                    </p:set>
                                    <p:animEffect transition="in" filter="fade">
                                      <p:cBhvr>
                                        <p:cTn id="69" dur="3100"/>
                                        <p:tgtEl>
                                          <p:spTgt spid="58"/>
                                        </p:tgtEl>
                                      </p:cBhvr>
                                    </p:animEffect>
                                  </p:childTnLst>
                                </p:cTn>
                              </p:par>
                            </p:childTnLst>
                          </p:cTn>
                        </p:par>
                        <p:par>
                          <p:cTn id="70" fill="hold">
                            <p:stCondLst>
                              <p:cond delay="10300"/>
                            </p:stCondLst>
                            <p:childTnLst>
                              <p:par>
                                <p:cTn id="71" presetID="10" presetClass="entr" presetSubtype="0" fill="hold" grpId="0" nodeType="after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3000"/>
                                        <p:tgtEl>
                                          <p:spTgt spid="51"/>
                                        </p:tgtEl>
                                      </p:cBhvr>
                                    </p:animEffect>
                                  </p:childTnLst>
                                </p:cTn>
                              </p:par>
                            </p:childTnLst>
                          </p:cTn>
                        </p:par>
                        <p:par>
                          <p:cTn id="74" fill="hold">
                            <p:stCondLst>
                              <p:cond delay="13300"/>
                            </p:stCondLst>
                            <p:childTnLst>
                              <p:par>
                                <p:cTn id="75" presetID="10" presetClass="entr" presetSubtype="0" fill="hold" nodeType="after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fade">
                                      <p:cBhvr>
                                        <p:cTn id="77" dur="4700"/>
                                        <p:tgtEl>
                                          <p:spTgt spid="5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par>
                                <p:cTn id="83" presetID="10" presetClass="exit" presetSubtype="0" fill="hold" grpId="1" nodeType="withEffect">
                                  <p:stCondLst>
                                    <p:cond delay="0"/>
                                  </p:stCondLst>
                                  <p:childTnLst>
                                    <p:animEffect transition="out" filter="fade">
                                      <p:cBhvr>
                                        <p:cTn id="84" dur="500"/>
                                        <p:tgtEl>
                                          <p:spTgt spid="48"/>
                                        </p:tgtEl>
                                      </p:cBhvr>
                                    </p:animEffect>
                                    <p:set>
                                      <p:cBhvr>
                                        <p:cTn id="85" dur="1" fill="hold">
                                          <p:stCondLst>
                                            <p:cond delay="499"/>
                                          </p:stCondLst>
                                        </p:cTn>
                                        <p:tgtEl>
                                          <p:spTgt spid="48"/>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50"/>
                                        </p:tgtEl>
                                      </p:cBhvr>
                                    </p:animEffect>
                                    <p:set>
                                      <p:cBhvr>
                                        <p:cTn id="88" dur="1" fill="hold">
                                          <p:stCondLst>
                                            <p:cond delay="499"/>
                                          </p:stCondLst>
                                        </p:cTn>
                                        <p:tgtEl>
                                          <p:spTgt spid="50"/>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58"/>
                                        </p:tgtEl>
                                      </p:cBhvr>
                                    </p:animEffect>
                                    <p:set>
                                      <p:cBhvr>
                                        <p:cTn id="91" dur="1" fill="hold">
                                          <p:stCondLst>
                                            <p:cond delay="499"/>
                                          </p:stCondLst>
                                        </p:cTn>
                                        <p:tgtEl>
                                          <p:spTgt spid="58"/>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51"/>
                                        </p:tgtEl>
                                      </p:cBhvr>
                                    </p:animEffect>
                                    <p:set>
                                      <p:cBhvr>
                                        <p:cTn id="94" dur="1" fill="hold">
                                          <p:stCondLst>
                                            <p:cond delay="499"/>
                                          </p:stCondLst>
                                        </p:cTn>
                                        <p:tgtEl>
                                          <p:spTgt spid="51"/>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59"/>
                                        </p:tgtEl>
                                      </p:cBhvr>
                                    </p:animEffect>
                                    <p:set>
                                      <p:cBhvr>
                                        <p:cTn id="97" dur="1" fill="hold">
                                          <p:stCondLst>
                                            <p:cond delay="499"/>
                                          </p:stCondLst>
                                        </p:cTn>
                                        <p:tgtEl>
                                          <p:spTgt spid="59"/>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61"/>
                                        </p:tgtEl>
                                        <p:attrNameLst>
                                          <p:attrName>style.visibility</p:attrName>
                                        </p:attrNameLst>
                                      </p:cBhvr>
                                      <p:to>
                                        <p:strVal val="visible"/>
                                      </p:to>
                                    </p:set>
                                    <p:animEffect transition="in" filter="fade">
                                      <p:cBhvr>
                                        <p:cTn id="102" dur="500"/>
                                        <p:tgtEl>
                                          <p:spTgt spid="6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62"/>
                                        </p:tgtEl>
                                        <p:attrNameLst>
                                          <p:attrName>style.visibility</p:attrName>
                                        </p:attrNameLst>
                                      </p:cBhvr>
                                      <p:to>
                                        <p:strVal val="visible"/>
                                      </p:to>
                                    </p:set>
                                    <p:animEffect transition="in" filter="fade">
                                      <p:cBhvr>
                                        <p:cTn id="107" dur="500"/>
                                        <p:tgtEl>
                                          <p:spTgt spid="6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fade">
                                      <p:cBhvr>
                                        <p:cTn id="112" dur="500"/>
                                        <p:tgtEl>
                                          <p:spTgt spid="6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64"/>
                                        </p:tgtEl>
                                        <p:attrNameLst>
                                          <p:attrName>style.visibility</p:attrName>
                                        </p:attrNameLst>
                                      </p:cBhvr>
                                      <p:to>
                                        <p:strVal val="visible"/>
                                      </p:to>
                                    </p:set>
                                    <p:animEffect transition="in" filter="fade">
                                      <p:cBhvr>
                                        <p:cTn id="117" dur="500"/>
                                        <p:tgtEl>
                                          <p:spTgt spid="64"/>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65"/>
                                        </p:tgtEl>
                                        <p:attrNameLst>
                                          <p:attrName>style.visibility</p:attrName>
                                        </p:attrNameLst>
                                      </p:cBhvr>
                                      <p:to>
                                        <p:strVal val="visible"/>
                                      </p:to>
                                    </p:set>
                                    <p:animEffect transition="in" filter="fade">
                                      <p:cBhvr>
                                        <p:cTn id="12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3" fill="hold" display="0">
                  <p:stCondLst>
                    <p:cond delay="indefinite"/>
                  </p:stCondLst>
                  <p:endCondLst>
                    <p:cond evt="onStopAudio" delay="0">
                      <p:tgtEl>
                        <p:sldTgt/>
                      </p:tgtEl>
                    </p:cond>
                  </p:endCondLst>
                </p:cTn>
                <p:tgtEl>
                  <p:spTgt spid="23"/>
                </p:tgtEl>
              </p:cMediaNode>
            </p:audio>
          </p:childTnLst>
        </p:cTn>
      </p:par>
    </p:tnLst>
    <p:bldLst>
      <p:bldP spid="21" grpId="0" animBg="1"/>
      <p:bldP spid="48" grpId="0" animBg="1"/>
      <p:bldP spid="48" grpId="1" animBg="1"/>
      <p:bldP spid="50" grpId="0"/>
      <p:bldP spid="50" grpId="1"/>
      <p:bldP spid="51" grpId="0"/>
      <p:bldP spid="51" grpId="1"/>
      <p:bldP spid="60" grpId="0" animBg="1"/>
      <p:bldP spid="61" grpId="0" animBg="1"/>
      <p:bldP spid="63" grpId="0" animBg="1"/>
      <p:bldP spid="64" grpId="0" animBg="1"/>
      <p:bldP spid="62" grpId="0" animBg="1"/>
      <p:bldP spid="65" grpId="0" animBg="1"/>
      <p:bldP spid="10" grpId="0"/>
      <p:bldP spid="8" grpId="0"/>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1295635">
            <a:off x="1337138" y="-80474"/>
            <a:ext cx="5582073" cy="4826000"/>
          </a:xfrm>
          <a:prstGeom prst="rect">
            <a:avLst/>
          </a:prstGeom>
        </p:spPr>
      </p:pic>
      <p:grpSp>
        <p:nvGrpSpPr>
          <p:cNvPr id="31" name="Group 30"/>
          <p:cNvGrpSpPr/>
          <p:nvPr/>
        </p:nvGrpSpPr>
        <p:grpSpPr>
          <a:xfrm>
            <a:off x="5164437" y="3465572"/>
            <a:ext cx="3723009" cy="1840853"/>
            <a:chOff x="5117786" y="4061770"/>
            <a:chExt cx="3723009" cy="1840853"/>
          </a:xfrm>
        </p:grpSpPr>
        <p:sp>
          <p:nvSpPr>
            <p:cNvPr id="27" name="Rectangle 26"/>
            <p:cNvSpPr/>
            <p:nvPr/>
          </p:nvSpPr>
          <p:spPr>
            <a:xfrm>
              <a:off x="5593742" y="4320004"/>
              <a:ext cx="3247053" cy="1582619"/>
            </a:xfrm>
            <a:prstGeom prst="rect">
              <a:avLst/>
            </a:prstGeom>
            <a:solidFill>
              <a:schemeClr val="bg1"/>
            </a:solidFill>
            <a:ln>
              <a:solidFill>
                <a:srgbClr val="9EB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5117786" y="4061770"/>
              <a:ext cx="3723009" cy="415637"/>
              <a:chOff x="1812636" y="3486727"/>
              <a:chExt cx="3723009" cy="415637"/>
            </a:xfrm>
          </p:grpSpPr>
          <p:sp>
            <p:nvSpPr>
              <p:cNvPr id="5" name="Oval 4"/>
              <p:cNvSpPr/>
              <p:nvPr/>
            </p:nvSpPr>
            <p:spPr>
              <a:xfrm>
                <a:off x="1812636" y="3486727"/>
                <a:ext cx="438728" cy="415637"/>
              </a:xfrm>
              <a:prstGeom prst="ellipse">
                <a:avLst/>
              </a:prstGeom>
              <a:solidFill>
                <a:srgbClr val="1F9946"/>
              </a:solidFill>
              <a:effectLst/>
              <a:scene3d>
                <a:camera prst="orthographicFront">
                  <a:rot lat="0" lon="0" rev="0"/>
                </a:camera>
                <a:lightRig rig="threePt" dir="t">
                  <a:rot lat="0" lon="0" rev="2700000"/>
                </a:lightRig>
              </a:scene3d>
              <a:sp3d contourW="19050">
                <a:contourClr>
                  <a:schemeClr val="accent5">
                    <a:shade val="15000"/>
                    <a:satMod val="110000"/>
                  </a:schemeClr>
                </a:contourClr>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cxnSp>
            <p:nvCxnSpPr>
              <p:cNvPr id="7" name="Straight Connector 6"/>
              <p:cNvCxnSpPr/>
              <p:nvPr/>
            </p:nvCxnSpPr>
            <p:spPr>
              <a:xfrm>
                <a:off x="2251364" y="3683000"/>
                <a:ext cx="3284281" cy="0"/>
              </a:xfrm>
              <a:prstGeom prst="line">
                <a:avLst/>
              </a:prstGeom>
              <a:ln w="28575"/>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5703011" y="4507301"/>
              <a:ext cx="3137784"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Risk to citizens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within or in proximity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to the building</a:t>
              </a:r>
            </a:p>
          </p:txBody>
        </p:sp>
      </p:grpSp>
      <p:grpSp>
        <p:nvGrpSpPr>
          <p:cNvPr id="30" name="Group 29"/>
          <p:cNvGrpSpPr/>
          <p:nvPr/>
        </p:nvGrpSpPr>
        <p:grpSpPr>
          <a:xfrm>
            <a:off x="290684" y="4431494"/>
            <a:ext cx="3759051" cy="1839807"/>
            <a:chOff x="214604" y="4229079"/>
            <a:chExt cx="3759051" cy="1839807"/>
          </a:xfrm>
        </p:grpSpPr>
        <p:sp>
          <p:nvSpPr>
            <p:cNvPr id="25" name="Rectangle 24"/>
            <p:cNvSpPr/>
            <p:nvPr/>
          </p:nvSpPr>
          <p:spPr>
            <a:xfrm>
              <a:off x="214604" y="4486267"/>
              <a:ext cx="3247053" cy="1582619"/>
            </a:xfrm>
            <a:prstGeom prst="rect">
              <a:avLst/>
            </a:prstGeom>
            <a:solidFill>
              <a:schemeClr val="bg1"/>
            </a:solidFill>
            <a:ln>
              <a:solidFill>
                <a:srgbClr val="9EB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flipH="1">
              <a:off x="214604" y="4229079"/>
              <a:ext cx="3759051" cy="415637"/>
              <a:chOff x="1812636" y="3486727"/>
              <a:chExt cx="3759051" cy="415637"/>
            </a:xfrm>
          </p:grpSpPr>
          <p:sp>
            <p:nvSpPr>
              <p:cNvPr id="15" name="Oval 14"/>
              <p:cNvSpPr/>
              <p:nvPr/>
            </p:nvSpPr>
            <p:spPr>
              <a:xfrm>
                <a:off x="1812636" y="3486727"/>
                <a:ext cx="438728" cy="415637"/>
              </a:xfrm>
              <a:prstGeom prst="ellipse">
                <a:avLst/>
              </a:prstGeom>
              <a:solidFill>
                <a:srgbClr val="1F9946"/>
              </a:solidFill>
              <a:effectLst/>
              <a:scene3d>
                <a:camera prst="orthographicFront">
                  <a:rot lat="0" lon="0" rev="0"/>
                </a:camera>
                <a:lightRig rig="threePt" dir="t">
                  <a:rot lat="0" lon="0" rev="2700000"/>
                </a:lightRig>
              </a:scene3d>
              <a:sp3d contourW="19050">
                <a:contourClr>
                  <a:schemeClr val="accent5">
                    <a:shade val="15000"/>
                    <a:satMod val="110000"/>
                  </a:schemeClr>
                </a:contourClr>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cxnSp>
            <p:nvCxnSpPr>
              <p:cNvPr id="16" name="Straight Connector 15"/>
              <p:cNvCxnSpPr/>
              <p:nvPr/>
            </p:nvCxnSpPr>
            <p:spPr>
              <a:xfrm>
                <a:off x="2251363" y="3683000"/>
                <a:ext cx="3320324" cy="0"/>
              </a:xfrm>
              <a:prstGeom prst="line">
                <a:avLst/>
              </a:prstGeom>
              <a:ln w="28575"/>
              <a:effectLst/>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321902" y="4665283"/>
              <a:ext cx="3157039"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Risk to firefighters and other emergency workers</a:t>
              </a:r>
            </a:p>
          </p:txBody>
        </p:sp>
      </p:grpSp>
      <p:grpSp>
        <p:nvGrpSpPr>
          <p:cNvPr id="32" name="Group 31"/>
          <p:cNvGrpSpPr/>
          <p:nvPr/>
        </p:nvGrpSpPr>
        <p:grpSpPr>
          <a:xfrm>
            <a:off x="790697" y="1204936"/>
            <a:ext cx="2688244" cy="866165"/>
            <a:chOff x="4080835" y="5661396"/>
            <a:chExt cx="2688244" cy="866165"/>
          </a:xfrm>
        </p:grpSpPr>
        <p:sp>
          <p:nvSpPr>
            <p:cNvPr id="29" name="Rectangle 28"/>
            <p:cNvSpPr/>
            <p:nvPr/>
          </p:nvSpPr>
          <p:spPr>
            <a:xfrm>
              <a:off x="4080835" y="5889426"/>
              <a:ext cx="2180161" cy="638135"/>
            </a:xfrm>
            <a:prstGeom prst="rect">
              <a:avLst/>
            </a:prstGeom>
            <a:solidFill>
              <a:schemeClr val="bg1"/>
            </a:solidFill>
            <a:ln>
              <a:solidFill>
                <a:srgbClr val="9EB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4080835" y="5661396"/>
              <a:ext cx="2688244" cy="415637"/>
              <a:chOff x="2193936" y="3494873"/>
              <a:chExt cx="2688244" cy="415637"/>
            </a:xfrm>
          </p:grpSpPr>
          <p:sp>
            <p:nvSpPr>
              <p:cNvPr id="20" name="Oval 19"/>
              <p:cNvSpPr/>
              <p:nvPr/>
            </p:nvSpPr>
            <p:spPr>
              <a:xfrm>
                <a:off x="4443452" y="3494873"/>
                <a:ext cx="438728" cy="415637"/>
              </a:xfrm>
              <a:prstGeom prst="ellipse">
                <a:avLst/>
              </a:prstGeom>
              <a:solidFill>
                <a:srgbClr val="1F9946"/>
              </a:solidFill>
              <a:effectLst/>
              <a:scene3d>
                <a:camera prst="orthographicFront">
                  <a:rot lat="0" lon="0" rev="0"/>
                </a:camera>
                <a:lightRig rig="threePt" dir="t">
                  <a:rot lat="0" lon="0" rev="2700000"/>
                </a:lightRig>
              </a:scene3d>
              <a:sp3d contourW="19050">
                <a:contourClr>
                  <a:schemeClr val="accent5">
                    <a:shade val="15000"/>
                    <a:satMod val="110000"/>
                  </a:schemeClr>
                </a:contourClr>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cxnSp>
            <p:nvCxnSpPr>
              <p:cNvPr id="21" name="Straight Connector 20"/>
              <p:cNvCxnSpPr/>
              <p:nvPr/>
            </p:nvCxnSpPr>
            <p:spPr>
              <a:xfrm>
                <a:off x="2193936" y="3663610"/>
                <a:ext cx="2287255" cy="11152"/>
              </a:xfrm>
              <a:prstGeom prst="line">
                <a:avLst/>
              </a:prstGeom>
              <a:ln w="28575"/>
              <a:effectLst/>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4119157" y="5996145"/>
              <a:ext cx="2398723"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Economic risk</a:t>
              </a:r>
            </a:p>
          </p:txBody>
        </p:sp>
      </p:grpSp>
      <p:grpSp>
        <p:nvGrpSpPr>
          <p:cNvPr id="8" name="Group 7" hidden="1"/>
          <p:cNvGrpSpPr/>
          <p:nvPr/>
        </p:nvGrpSpPr>
        <p:grpSpPr>
          <a:xfrm>
            <a:off x="850717" y="4495649"/>
            <a:ext cx="7968345" cy="1873477"/>
            <a:chOff x="408214" y="232909"/>
            <a:chExt cx="7968345" cy="1873477"/>
          </a:xfrm>
        </p:grpSpPr>
        <p:sp>
          <p:nvSpPr>
            <p:cNvPr id="3" name="Rounded Rectangle 2"/>
            <p:cNvSpPr/>
            <p:nvPr/>
          </p:nvSpPr>
          <p:spPr>
            <a:xfrm>
              <a:off x="408214" y="232909"/>
              <a:ext cx="7813222" cy="1873477"/>
            </a:xfrm>
            <a:prstGeom prst="roundRect">
              <a:avLst>
                <a:gd name="adj" fmla="val 13980"/>
              </a:avLst>
            </a:prstGeom>
            <a:solidFill>
              <a:srgbClr val="3C6889"/>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4" name="Rectangle 3"/>
            <p:cNvSpPr/>
            <p:nvPr/>
          </p:nvSpPr>
          <p:spPr>
            <a:xfrm>
              <a:off x="2016575" y="477150"/>
              <a:ext cx="6359984" cy="1384995"/>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Fire safety assessments </a:t>
              </a:r>
              <a:r>
                <a:rPr lang="en-US" sz="2800" dirty="0">
                  <a:solidFill>
                    <a:schemeClr val="bg1"/>
                  </a:solidFill>
                  <a:latin typeface="Arial" panose="020B0604020202020204" pitchFamily="34" charset="0"/>
                  <a:cs typeface="Arial" panose="020B0604020202020204" pitchFamily="34" charset="0"/>
                </a:rPr>
                <a:t>identify strengths and weaknesses in a building’s fire protection scheme.</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134" y="641010"/>
              <a:ext cx="1285875" cy="1057275"/>
            </a:xfrm>
            <a:prstGeom prst="rect">
              <a:avLst/>
            </a:prstGeom>
          </p:spPr>
        </p:pic>
      </p:grpSp>
      <p:grpSp>
        <p:nvGrpSpPr>
          <p:cNvPr id="28" name="Group 27"/>
          <p:cNvGrpSpPr/>
          <p:nvPr/>
        </p:nvGrpSpPr>
        <p:grpSpPr>
          <a:xfrm>
            <a:off x="3561455" y="906163"/>
            <a:ext cx="4981093" cy="2583235"/>
            <a:chOff x="3561455" y="906163"/>
            <a:chExt cx="4981093" cy="2583235"/>
          </a:xfrm>
        </p:grpSpPr>
        <p:pic>
          <p:nvPicPr>
            <p:cNvPr id="11" name="Picture 1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561455" y="2556419"/>
              <a:ext cx="349155" cy="931769"/>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flipH="1">
              <a:off x="8147312" y="1916451"/>
              <a:ext cx="395236" cy="1054742"/>
            </a:xfrm>
            <a:prstGeom prst="rect">
              <a:avLst/>
            </a:prstGeom>
          </p:spPr>
        </p:pic>
        <p:pic>
          <p:nvPicPr>
            <p:cNvPr id="17" name="Picture 16"/>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flipH="1">
              <a:off x="7193263" y="2537430"/>
              <a:ext cx="356724" cy="951968"/>
            </a:xfrm>
            <a:prstGeom prst="rect">
              <a:avLst/>
            </a:prstGeom>
          </p:spPr>
        </p:pic>
        <p:pic>
          <p:nvPicPr>
            <p:cNvPr id="22" name="Picture 21"/>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flipH="1">
              <a:off x="4612778" y="994008"/>
              <a:ext cx="296887" cy="792283"/>
            </a:xfrm>
            <a:prstGeom prst="rect">
              <a:avLst/>
            </a:prstGeom>
          </p:spPr>
        </p:pic>
        <p:pic>
          <p:nvPicPr>
            <p:cNvPr id="23" name="Picture 22"/>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flipH="1">
              <a:off x="4909665" y="906163"/>
              <a:ext cx="240870" cy="642795"/>
            </a:xfrm>
            <a:prstGeom prst="rect">
              <a:avLst/>
            </a:prstGeom>
          </p:spPr>
        </p:pic>
        <p:pic>
          <p:nvPicPr>
            <p:cNvPr id="24" name="Picture 23"/>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flipH="1">
              <a:off x="7082451" y="1151985"/>
              <a:ext cx="362936" cy="968544"/>
            </a:xfrm>
            <a:prstGeom prst="rect">
              <a:avLst/>
            </a:prstGeom>
          </p:spPr>
        </p:pic>
        <p:pic>
          <p:nvPicPr>
            <p:cNvPr id="26" name="Picture 25"/>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flipH="1">
              <a:off x="7523241" y="1600663"/>
              <a:ext cx="342244" cy="913326"/>
            </a:xfrm>
            <a:prstGeom prst="rect">
              <a:avLst/>
            </a:prstGeom>
          </p:spPr>
        </p:pic>
      </p:grpSp>
      <p:pic>
        <p:nvPicPr>
          <p:cNvPr id="34" name="Picture 33"/>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7856291" y="5376292"/>
            <a:ext cx="1320675" cy="1539714"/>
          </a:xfrm>
          <a:prstGeom prst="rect">
            <a:avLst/>
          </a:prstGeom>
        </p:spPr>
      </p:pic>
      <p:pic>
        <p:nvPicPr>
          <p:cNvPr id="36" name="Picture 35"/>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4315396" y="4769807"/>
            <a:ext cx="769500" cy="1248506"/>
          </a:xfrm>
          <a:prstGeom prst="rect">
            <a:avLst/>
          </a:prstGeom>
        </p:spPr>
      </p:pic>
      <p:pic>
        <p:nvPicPr>
          <p:cNvPr id="33" name="Audio 3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833499894"/>
      </p:ext>
    </p:extLst>
  </p:cSld>
  <p:clrMapOvr>
    <a:masterClrMapping/>
  </p:clrMapOvr>
  <mc:AlternateContent xmlns:mc="http://schemas.openxmlformats.org/markup-compatibility/2006" xmlns:p14="http://schemas.microsoft.com/office/powerpoint/2010/main">
    <mc:Choice Requires="p14">
      <p:transition spd="slow" p14:dur="2000" advTm="43427"/>
    </mc:Choice>
    <mc:Fallback xmlns="">
      <p:transition spd="slow" advTm="43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0"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3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ox"/>
          <p:cNvSpPr/>
          <p:nvPr/>
        </p:nvSpPr>
        <p:spPr>
          <a:xfrm>
            <a:off x="4973217" y="1135224"/>
            <a:ext cx="3657600" cy="5194224"/>
          </a:xfrm>
          <a:prstGeom prst="roundRect">
            <a:avLst>
              <a:gd name="adj" fmla="val 8953"/>
            </a:avLst>
          </a:prstGeom>
          <a:solidFill>
            <a:schemeClr val="bg1"/>
          </a:solidFill>
          <a:ln w="19050">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Box"/>
          <p:cNvSpPr/>
          <p:nvPr/>
        </p:nvSpPr>
        <p:spPr>
          <a:xfrm>
            <a:off x="513184" y="1135223"/>
            <a:ext cx="3657600" cy="5194224"/>
          </a:xfrm>
          <a:prstGeom prst="roundRect">
            <a:avLst>
              <a:gd name="adj" fmla="val 8953"/>
            </a:avLst>
          </a:prstGeom>
          <a:solidFill>
            <a:schemeClr val="bg1"/>
          </a:solidFill>
          <a:ln w="19050">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eople 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225" y="1554905"/>
            <a:ext cx="4184878" cy="2742228"/>
          </a:xfrm>
          <a:prstGeom prst="rect">
            <a:avLst/>
          </a:prstGeom>
        </p:spPr>
      </p:pic>
      <p:pic>
        <p:nvPicPr>
          <p:cNvPr id="8" name="Firefighter 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3354" y="1540715"/>
            <a:ext cx="2050710" cy="2873378"/>
          </a:xfrm>
          <a:prstGeom prst="rect">
            <a:avLst/>
          </a:prstGeom>
        </p:spPr>
      </p:pic>
      <p:grpSp>
        <p:nvGrpSpPr>
          <p:cNvPr id="11" name="opportunity for survivor"/>
          <p:cNvGrpSpPr/>
          <p:nvPr/>
        </p:nvGrpSpPr>
        <p:grpSpPr>
          <a:xfrm>
            <a:off x="559080" y="4630622"/>
            <a:ext cx="8021175" cy="774450"/>
            <a:chOff x="2699805" y="243444"/>
            <a:chExt cx="3477061" cy="962981"/>
          </a:xfrm>
        </p:grpSpPr>
        <p:sp>
          <p:nvSpPr>
            <p:cNvPr id="12" name="Box"/>
            <p:cNvSpPr/>
            <p:nvPr/>
          </p:nvSpPr>
          <p:spPr>
            <a:xfrm>
              <a:off x="2699805" y="243444"/>
              <a:ext cx="3477061" cy="962981"/>
            </a:xfrm>
            <a:prstGeom prst="roundRect">
              <a:avLst/>
            </a:prstGeom>
            <a:solidFill>
              <a:srgbClr val="F78C43"/>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3" name="Text"/>
            <p:cNvSpPr/>
            <p:nvPr/>
          </p:nvSpPr>
          <p:spPr>
            <a:xfrm>
              <a:off x="2699805" y="408738"/>
              <a:ext cx="3477061" cy="574052"/>
            </a:xfrm>
            <a:prstGeom prst="rect">
              <a:avLst/>
            </a:prstGeom>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Opportunity for survival</a:t>
              </a:r>
            </a:p>
          </p:txBody>
        </p:sp>
      </p:grpSp>
      <p:grpSp>
        <p:nvGrpSpPr>
          <p:cNvPr id="17" name="Group 16"/>
          <p:cNvGrpSpPr/>
          <p:nvPr/>
        </p:nvGrpSpPr>
        <p:grpSpPr>
          <a:xfrm>
            <a:off x="522511" y="261251"/>
            <a:ext cx="3526500" cy="748620"/>
            <a:chOff x="293904" y="261251"/>
            <a:chExt cx="4016376" cy="748620"/>
          </a:xfrm>
        </p:grpSpPr>
        <p:sp>
          <p:nvSpPr>
            <p:cNvPr id="18" name="Rectangle 17"/>
            <p:cNvSpPr/>
            <p:nvPr/>
          </p:nvSpPr>
          <p:spPr>
            <a:xfrm>
              <a:off x="293905" y="261251"/>
              <a:ext cx="4016375" cy="748620"/>
            </a:xfrm>
            <a:prstGeom prst="rect">
              <a:avLst/>
            </a:prstGeom>
            <a:solidFill>
              <a:schemeClr val="bg1"/>
            </a:solidFill>
            <a:ln>
              <a:solidFill>
                <a:srgbClr val="9EB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Our codes and standards change"/>
            <p:cNvSpPr/>
            <p:nvPr/>
          </p:nvSpPr>
          <p:spPr>
            <a:xfrm>
              <a:off x="293904" y="343174"/>
              <a:ext cx="4016376" cy="584775"/>
            </a:xfrm>
            <a:prstGeom prst="rect">
              <a:avLst/>
            </a:prstGeom>
          </p:spPr>
          <p:txBody>
            <a:bodyPr wrap="square">
              <a:spAutoFit/>
            </a:bodyPr>
            <a:lstStyle/>
            <a:p>
              <a:pPr algn="ctr"/>
              <a:r>
                <a:rPr lang="en-US" sz="3200" dirty="0">
                  <a:latin typeface="Arial" panose="020B0604020202020204" pitchFamily="34" charset="0"/>
                  <a:cs typeface="Arial" panose="020B0604020202020204" pitchFamily="34" charset="0"/>
                </a:rPr>
                <a:t>Citizens</a:t>
              </a:r>
            </a:p>
          </p:txBody>
        </p:sp>
      </p:grpSp>
      <p:grpSp>
        <p:nvGrpSpPr>
          <p:cNvPr id="20" name="Group 19"/>
          <p:cNvGrpSpPr/>
          <p:nvPr/>
        </p:nvGrpSpPr>
        <p:grpSpPr>
          <a:xfrm>
            <a:off x="5053237" y="261251"/>
            <a:ext cx="3526500" cy="748620"/>
            <a:chOff x="4824630" y="261251"/>
            <a:chExt cx="4016376" cy="748620"/>
          </a:xfrm>
        </p:grpSpPr>
        <p:sp>
          <p:nvSpPr>
            <p:cNvPr id="21" name="Rectangle 20"/>
            <p:cNvSpPr/>
            <p:nvPr/>
          </p:nvSpPr>
          <p:spPr>
            <a:xfrm>
              <a:off x="4824631" y="261251"/>
              <a:ext cx="4016375" cy="748620"/>
            </a:xfrm>
            <a:prstGeom prst="rect">
              <a:avLst/>
            </a:prstGeom>
            <a:solidFill>
              <a:schemeClr val="bg1"/>
            </a:solidFill>
            <a:ln>
              <a:solidFill>
                <a:srgbClr val="9EB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Our codes and standards change"/>
            <p:cNvSpPr/>
            <p:nvPr/>
          </p:nvSpPr>
          <p:spPr>
            <a:xfrm>
              <a:off x="4824630" y="343174"/>
              <a:ext cx="4016376" cy="584775"/>
            </a:xfrm>
            <a:prstGeom prst="rect">
              <a:avLst/>
            </a:prstGeom>
          </p:spPr>
          <p:txBody>
            <a:bodyPr wrap="square">
              <a:spAutoFit/>
            </a:bodyPr>
            <a:lstStyle/>
            <a:p>
              <a:pPr algn="ctr"/>
              <a:r>
                <a:rPr lang="en-US" sz="3200" dirty="0">
                  <a:latin typeface="Arial" panose="020B0604020202020204" pitchFamily="34" charset="0"/>
                  <a:cs typeface="Arial" panose="020B0604020202020204" pitchFamily="34" charset="0"/>
                </a:rPr>
                <a:t>Firefighters</a:t>
              </a:r>
            </a:p>
          </p:txBody>
        </p:sp>
      </p:grpSp>
      <p:sp>
        <p:nvSpPr>
          <p:cNvPr id="23" name="Box"/>
          <p:cNvSpPr/>
          <p:nvPr/>
        </p:nvSpPr>
        <p:spPr>
          <a:xfrm>
            <a:off x="569194" y="5424986"/>
            <a:ext cx="3501083" cy="774450"/>
          </a:xfrm>
          <a:prstGeom prst="roundRect">
            <a:avLst/>
          </a:prstGeom>
          <a:solidFill>
            <a:srgbClr val="14293B"/>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Evacuation</a:t>
            </a:r>
          </a:p>
        </p:txBody>
      </p:sp>
      <p:sp>
        <p:nvSpPr>
          <p:cNvPr id="24" name="Box"/>
          <p:cNvSpPr/>
          <p:nvPr/>
        </p:nvSpPr>
        <p:spPr>
          <a:xfrm>
            <a:off x="5059409" y="5424986"/>
            <a:ext cx="3501083" cy="774450"/>
          </a:xfrm>
          <a:prstGeom prst="roundRect">
            <a:avLst/>
          </a:prstGeom>
          <a:solidFill>
            <a:srgbClr val="14293B"/>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Rescue or Suppression Operations</a:t>
            </a:r>
          </a:p>
        </p:txBody>
      </p:sp>
      <p:pic>
        <p:nvPicPr>
          <p:cNvPr id="26" name="Content Placeholder 1"/>
          <p:cNvPicPr>
            <a:picLocks noGrp="1" noChangeAspect="1"/>
          </p:cNvPicPr>
          <p:nvPr>
            <p:ph sz="quarter" idx="4294967295"/>
          </p:nvPr>
        </p:nvPicPr>
        <p:blipFill>
          <a:blip r:embed="rId8">
            <a:extLst>
              <a:ext uri="{28A0092B-C50C-407E-A947-70E740481C1C}">
                <a14:useLocalDpi xmlns:a14="http://schemas.microsoft.com/office/drawing/2010/main"/>
              </a:ext>
            </a:extLst>
          </a:blip>
          <a:stretch>
            <a:fillRect/>
          </a:stretch>
        </p:blipFill>
        <p:spPr>
          <a:xfrm>
            <a:off x="360476" y="1009871"/>
            <a:ext cx="4016375" cy="4868863"/>
          </a:xfrm>
          <a:noFill/>
        </p:spPr>
      </p:pic>
      <p:grpSp>
        <p:nvGrpSpPr>
          <p:cNvPr id="14" name="All fire safety..."/>
          <p:cNvGrpSpPr/>
          <p:nvPr/>
        </p:nvGrpSpPr>
        <p:grpSpPr>
          <a:xfrm>
            <a:off x="4769013" y="1009871"/>
            <a:ext cx="4127337" cy="2066704"/>
            <a:chOff x="1912785" y="243443"/>
            <a:chExt cx="5896947" cy="1604327"/>
          </a:xfrm>
        </p:grpSpPr>
        <p:sp>
          <p:nvSpPr>
            <p:cNvPr id="15" name="Box"/>
            <p:cNvSpPr/>
            <p:nvPr/>
          </p:nvSpPr>
          <p:spPr>
            <a:xfrm>
              <a:off x="1912785" y="243443"/>
              <a:ext cx="5896947" cy="1604327"/>
            </a:xfrm>
            <a:prstGeom prst="roundRect">
              <a:avLst/>
            </a:prstGeom>
            <a:solidFill>
              <a:srgbClr val="1F9946"/>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cNvSpPr/>
            <p:nvPr/>
          </p:nvSpPr>
          <p:spPr>
            <a:xfrm>
              <a:off x="2034087" y="512895"/>
              <a:ext cx="5542384" cy="1033294"/>
            </a:xfrm>
            <a:prstGeom prst="rect">
              <a:avLst/>
            </a:prstGeom>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All fire safety assessment should begin by identifying the property’s risks.</a:t>
              </a:r>
            </a:p>
          </p:txBody>
        </p:sp>
      </p:gr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745580611"/>
      </p:ext>
    </p:extLst>
  </p:cSld>
  <p:clrMapOvr>
    <a:masterClrMapping/>
  </p:clrMapOvr>
  <mc:AlternateContent xmlns:mc="http://schemas.openxmlformats.org/markup-compatibility/2006" xmlns:p14="http://schemas.microsoft.com/office/powerpoint/2010/main">
    <mc:Choice Requires="p14">
      <p:transition spd="slow" p14:dur="2000" advTm="55274"/>
    </mc:Choice>
    <mc:Fallback xmlns="">
      <p:transition spd="slow" advTm="55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xit" presetSubtype="0" fill="hold"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23"/>
                                        </p:tgtEl>
                                      </p:cBhvr>
                                    </p:animEffect>
                                    <p:set>
                                      <p:cBhvr>
                                        <p:cTn id="43" dur="1" fill="hold">
                                          <p:stCondLst>
                                            <p:cond delay="499"/>
                                          </p:stCondLst>
                                        </p:cTn>
                                        <p:tgtEl>
                                          <p:spTgt spid="2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2"/>
                </p:tgtEl>
              </p:cMediaNode>
            </p:audio>
          </p:childTnLst>
        </p:cTn>
      </p:par>
    </p:tnLst>
    <p:bldLst>
      <p:bldP spid="10" grpId="0" animBg="1"/>
      <p:bldP spid="9" grpId="0" animBg="1"/>
      <p:bldP spid="23" grpId="0" animBg="1"/>
      <p:bldP spid="23" grpId="1" animBg="1"/>
      <p:bldP spid="24" grpId="0" animBg="1"/>
      <p:bldP spid="2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03" y="-529182"/>
            <a:ext cx="9156114" cy="6867086"/>
          </a:xfrm>
          <a:prstGeom prst="rect">
            <a:avLst/>
          </a:prstGeom>
        </p:spPr>
      </p:pic>
      <p:grpSp>
        <p:nvGrpSpPr>
          <p:cNvPr id="11" name="Group 10"/>
          <p:cNvGrpSpPr/>
          <p:nvPr/>
        </p:nvGrpSpPr>
        <p:grpSpPr>
          <a:xfrm>
            <a:off x="671802" y="68701"/>
            <a:ext cx="7800393" cy="1152635"/>
            <a:chOff x="2246091" y="2276365"/>
            <a:chExt cx="7800393" cy="1152635"/>
          </a:xfrm>
        </p:grpSpPr>
        <p:sp>
          <p:nvSpPr>
            <p:cNvPr id="14" name="Rounded Rectangle 13"/>
            <p:cNvSpPr/>
            <p:nvPr/>
          </p:nvSpPr>
          <p:spPr>
            <a:xfrm>
              <a:off x="2246091" y="2276365"/>
              <a:ext cx="7800393" cy="1152635"/>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508639" y="2431515"/>
              <a:ext cx="7231224" cy="830997"/>
            </a:xfrm>
            <a:prstGeom prst="rect">
              <a:avLst/>
            </a:prstGeom>
          </p:spPr>
          <p:txBody>
            <a:bodyPr wrap="square">
              <a:spAutoFit/>
            </a:bodyPr>
            <a:lstStyle/>
            <a:p>
              <a:pPr algn="ctr"/>
              <a:r>
                <a:rPr lang="en-US" sz="2400" dirty="0">
                  <a:latin typeface="Arial" panose="020B0604020202020204" pitchFamily="34" charset="0"/>
                  <a:cs typeface="Arial" panose="020B0604020202020204" pitchFamily="34" charset="0"/>
                </a:rPr>
                <a:t>Most facilities need several layers of fire protection to achieve the desired level of safety.</a:t>
              </a:r>
            </a:p>
          </p:txBody>
        </p:sp>
      </p:grpSp>
      <p:grpSp>
        <p:nvGrpSpPr>
          <p:cNvPr id="5" name="Group 4"/>
          <p:cNvGrpSpPr/>
          <p:nvPr/>
        </p:nvGrpSpPr>
        <p:grpSpPr>
          <a:xfrm>
            <a:off x="265869" y="1853569"/>
            <a:ext cx="4143444" cy="3381027"/>
            <a:chOff x="265869" y="1853569"/>
            <a:chExt cx="4143444" cy="3381027"/>
          </a:xfrm>
        </p:grpSpPr>
        <p:grpSp>
          <p:nvGrpSpPr>
            <p:cNvPr id="20" name="Group 19"/>
            <p:cNvGrpSpPr/>
            <p:nvPr/>
          </p:nvGrpSpPr>
          <p:grpSpPr>
            <a:xfrm>
              <a:off x="265869" y="1853569"/>
              <a:ext cx="4143444" cy="3381027"/>
              <a:chOff x="4678381" y="3159293"/>
              <a:chExt cx="4143444" cy="3381027"/>
            </a:xfrm>
          </p:grpSpPr>
          <p:sp>
            <p:nvSpPr>
              <p:cNvPr id="21" name="Freeform 20"/>
              <p:cNvSpPr/>
              <p:nvPr/>
            </p:nvSpPr>
            <p:spPr>
              <a:xfrm rot="255791">
                <a:off x="8234581" y="3159293"/>
                <a:ext cx="565967" cy="593511"/>
              </a:xfrm>
              <a:custGeom>
                <a:avLst/>
                <a:gdLst>
                  <a:gd name="connsiteX0" fmla="*/ 312821 w 312821"/>
                  <a:gd name="connsiteY0" fmla="*/ 0 h 320842"/>
                  <a:gd name="connsiteX1" fmla="*/ 0 w 312821"/>
                  <a:gd name="connsiteY1" fmla="*/ 176463 h 320842"/>
                  <a:gd name="connsiteX2" fmla="*/ 136358 w 312821"/>
                  <a:gd name="connsiteY2" fmla="*/ 208547 h 320842"/>
                  <a:gd name="connsiteX3" fmla="*/ 208547 w 312821"/>
                  <a:gd name="connsiteY3" fmla="*/ 256673 h 320842"/>
                  <a:gd name="connsiteX4" fmla="*/ 288758 w 312821"/>
                  <a:gd name="connsiteY4" fmla="*/ 320842 h 320842"/>
                  <a:gd name="connsiteX5" fmla="*/ 312821 w 312821"/>
                  <a:gd name="connsiteY5" fmla="*/ 0 h 320842"/>
                  <a:gd name="connsiteX0" fmla="*/ 556161 w 556161"/>
                  <a:gd name="connsiteY0" fmla="*/ 0 h 725060"/>
                  <a:gd name="connsiteX1" fmla="*/ 0 w 556161"/>
                  <a:gd name="connsiteY1" fmla="*/ 580681 h 725060"/>
                  <a:gd name="connsiteX2" fmla="*/ 136358 w 556161"/>
                  <a:gd name="connsiteY2" fmla="*/ 612765 h 725060"/>
                  <a:gd name="connsiteX3" fmla="*/ 208547 w 556161"/>
                  <a:gd name="connsiteY3" fmla="*/ 660891 h 725060"/>
                  <a:gd name="connsiteX4" fmla="*/ 288758 w 556161"/>
                  <a:gd name="connsiteY4" fmla="*/ 725060 h 725060"/>
                  <a:gd name="connsiteX5" fmla="*/ 556161 w 556161"/>
                  <a:gd name="connsiteY5" fmla="*/ 0 h 72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161" h="725060">
                    <a:moveTo>
                      <a:pt x="556161" y="0"/>
                    </a:moveTo>
                    <a:lnTo>
                      <a:pt x="0" y="580681"/>
                    </a:lnTo>
                    <a:lnTo>
                      <a:pt x="136358" y="612765"/>
                    </a:lnTo>
                    <a:lnTo>
                      <a:pt x="208547" y="660891"/>
                    </a:lnTo>
                    <a:lnTo>
                      <a:pt x="288758" y="725060"/>
                    </a:lnTo>
                    <a:lnTo>
                      <a:pt x="556161" y="0"/>
                    </a:lnTo>
                    <a:close/>
                  </a:path>
                </a:pathLst>
              </a:custGeom>
              <a:solidFill>
                <a:schemeClr val="bg1"/>
              </a:solidFill>
              <a:ln w="28575">
                <a:solidFill>
                  <a:srgbClr val="8BB2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4678381" y="3568901"/>
                <a:ext cx="4143444" cy="2971419"/>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968241" y="4009326"/>
                <a:ext cx="3404308" cy="461665"/>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Fire Alarm System</a:t>
                </a:r>
                <a:endParaRPr lang="en-US" sz="2400" dirty="0">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7937" y="3238292"/>
              <a:ext cx="1838325" cy="1866900"/>
            </a:xfrm>
            <a:prstGeom prst="rect">
              <a:avLst/>
            </a:prstGeom>
          </p:spPr>
        </p:pic>
      </p:grpSp>
      <p:grpSp>
        <p:nvGrpSpPr>
          <p:cNvPr id="7" name="Group 6"/>
          <p:cNvGrpSpPr/>
          <p:nvPr/>
        </p:nvGrpSpPr>
        <p:grpSpPr>
          <a:xfrm>
            <a:off x="4645657" y="2263177"/>
            <a:ext cx="4304455" cy="3106484"/>
            <a:chOff x="4645657" y="2263177"/>
            <a:chExt cx="4304455" cy="3106484"/>
          </a:xfrm>
        </p:grpSpPr>
        <p:grpSp>
          <p:nvGrpSpPr>
            <p:cNvPr id="25" name="Group 24"/>
            <p:cNvGrpSpPr/>
            <p:nvPr/>
          </p:nvGrpSpPr>
          <p:grpSpPr>
            <a:xfrm>
              <a:off x="4645657" y="2263177"/>
              <a:ext cx="4304455" cy="3106484"/>
              <a:chOff x="4517370" y="3568901"/>
              <a:chExt cx="4304455" cy="3106484"/>
            </a:xfrm>
          </p:grpSpPr>
          <p:sp>
            <p:nvSpPr>
              <p:cNvPr id="26" name="Freeform 25"/>
              <p:cNvSpPr/>
              <p:nvPr/>
            </p:nvSpPr>
            <p:spPr>
              <a:xfrm rot="11667644">
                <a:off x="4517370" y="6081874"/>
                <a:ext cx="565967" cy="593511"/>
              </a:xfrm>
              <a:custGeom>
                <a:avLst/>
                <a:gdLst>
                  <a:gd name="connsiteX0" fmla="*/ 312821 w 312821"/>
                  <a:gd name="connsiteY0" fmla="*/ 0 h 320842"/>
                  <a:gd name="connsiteX1" fmla="*/ 0 w 312821"/>
                  <a:gd name="connsiteY1" fmla="*/ 176463 h 320842"/>
                  <a:gd name="connsiteX2" fmla="*/ 136358 w 312821"/>
                  <a:gd name="connsiteY2" fmla="*/ 208547 h 320842"/>
                  <a:gd name="connsiteX3" fmla="*/ 208547 w 312821"/>
                  <a:gd name="connsiteY3" fmla="*/ 256673 h 320842"/>
                  <a:gd name="connsiteX4" fmla="*/ 288758 w 312821"/>
                  <a:gd name="connsiteY4" fmla="*/ 320842 h 320842"/>
                  <a:gd name="connsiteX5" fmla="*/ 312821 w 312821"/>
                  <a:gd name="connsiteY5" fmla="*/ 0 h 320842"/>
                  <a:gd name="connsiteX0" fmla="*/ 556161 w 556161"/>
                  <a:gd name="connsiteY0" fmla="*/ 0 h 725060"/>
                  <a:gd name="connsiteX1" fmla="*/ 0 w 556161"/>
                  <a:gd name="connsiteY1" fmla="*/ 580681 h 725060"/>
                  <a:gd name="connsiteX2" fmla="*/ 136358 w 556161"/>
                  <a:gd name="connsiteY2" fmla="*/ 612765 h 725060"/>
                  <a:gd name="connsiteX3" fmla="*/ 208547 w 556161"/>
                  <a:gd name="connsiteY3" fmla="*/ 660891 h 725060"/>
                  <a:gd name="connsiteX4" fmla="*/ 288758 w 556161"/>
                  <a:gd name="connsiteY4" fmla="*/ 725060 h 725060"/>
                  <a:gd name="connsiteX5" fmla="*/ 556161 w 556161"/>
                  <a:gd name="connsiteY5" fmla="*/ 0 h 72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161" h="725060">
                    <a:moveTo>
                      <a:pt x="556161" y="0"/>
                    </a:moveTo>
                    <a:lnTo>
                      <a:pt x="0" y="580681"/>
                    </a:lnTo>
                    <a:lnTo>
                      <a:pt x="136358" y="612765"/>
                    </a:lnTo>
                    <a:lnTo>
                      <a:pt x="208547" y="660891"/>
                    </a:lnTo>
                    <a:lnTo>
                      <a:pt x="288758" y="725060"/>
                    </a:lnTo>
                    <a:lnTo>
                      <a:pt x="556161" y="0"/>
                    </a:lnTo>
                    <a:close/>
                  </a:path>
                </a:pathLst>
              </a:custGeom>
              <a:solidFill>
                <a:schemeClr val="bg1"/>
              </a:solidFill>
              <a:ln w="28575">
                <a:solidFill>
                  <a:srgbClr val="8BB2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4678381" y="3568901"/>
                <a:ext cx="4143444" cy="2971419"/>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777740" y="3983926"/>
                <a:ext cx="3977589" cy="461665"/>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Enhanced Egress System</a:t>
                </a:r>
                <a:endParaRPr lang="en-US" sz="2400" dirty="0">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1537" y="3216067"/>
              <a:ext cx="1457325" cy="1838325"/>
            </a:xfrm>
            <a:prstGeom prst="rect">
              <a:avLst/>
            </a:prstGeom>
          </p:spPr>
        </p:pic>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996248689"/>
      </p:ext>
    </p:extLst>
  </p:cSld>
  <p:clrMapOvr>
    <a:masterClrMapping/>
  </p:clrMapOvr>
  <mc:AlternateContent xmlns:mc="http://schemas.openxmlformats.org/markup-compatibility/2006" xmlns:p14="http://schemas.microsoft.com/office/powerpoint/2010/main">
    <mc:Choice Requires="p14">
      <p:transition spd="med" p14:dur="700" advTm="43826">
        <p:fade/>
      </p:transition>
    </mc:Choice>
    <mc:Fallback xmlns="">
      <p:transition spd="med" advTm="438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15" y="-177801"/>
            <a:ext cx="9156115" cy="6867086"/>
          </a:xfrm>
          <a:prstGeom prst="rect">
            <a:avLst/>
          </a:prstGeom>
        </p:spPr>
      </p:pic>
      <p:grpSp>
        <p:nvGrpSpPr>
          <p:cNvPr id="12" name="Group 11"/>
          <p:cNvGrpSpPr/>
          <p:nvPr/>
        </p:nvGrpSpPr>
        <p:grpSpPr>
          <a:xfrm>
            <a:off x="953663" y="256593"/>
            <a:ext cx="6820677" cy="905070"/>
            <a:chOff x="46653" y="93307"/>
            <a:chExt cx="6820677" cy="905070"/>
          </a:xfrm>
        </p:grpSpPr>
        <p:sp>
          <p:nvSpPr>
            <p:cNvPr id="9" name="Rounded Rectangle 8"/>
            <p:cNvSpPr/>
            <p:nvPr/>
          </p:nvSpPr>
          <p:spPr>
            <a:xfrm>
              <a:off x="46653" y="93307"/>
              <a:ext cx="6820677" cy="905070"/>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46529" y="294764"/>
              <a:ext cx="6270175"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Some safety layers cost more than others.</a:t>
              </a:r>
            </a:p>
          </p:txBody>
        </p:sp>
      </p:grpSp>
      <p:grpSp>
        <p:nvGrpSpPr>
          <p:cNvPr id="13" name="Group 12"/>
          <p:cNvGrpSpPr/>
          <p:nvPr/>
        </p:nvGrpSpPr>
        <p:grpSpPr>
          <a:xfrm>
            <a:off x="98062" y="132810"/>
            <a:ext cx="8822650" cy="1152635"/>
            <a:chOff x="1230984" y="-205084"/>
            <a:chExt cx="8822650" cy="1152635"/>
          </a:xfrm>
        </p:grpSpPr>
        <p:sp>
          <p:nvSpPr>
            <p:cNvPr id="10" name="Rounded Rectangle 9"/>
            <p:cNvSpPr/>
            <p:nvPr/>
          </p:nvSpPr>
          <p:spPr>
            <a:xfrm>
              <a:off x="1294783" y="-205084"/>
              <a:ext cx="8758851" cy="1152635"/>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230984" y="5877"/>
              <a:ext cx="8758851" cy="830997"/>
            </a:xfrm>
            <a:prstGeom prst="rect">
              <a:avLst/>
            </a:prstGeom>
          </p:spPr>
          <p:txBody>
            <a:bodyPr wrap="square">
              <a:spAutoFit/>
            </a:bodyPr>
            <a:lstStyle/>
            <a:p>
              <a:pPr algn="ctr"/>
              <a:r>
                <a:rPr lang="en-US" sz="2400" dirty="0">
                  <a:latin typeface="Arial" panose="020B0604020202020204" pitchFamily="34" charset="0"/>
                  <a:cs typeface="Arial" panose="020B0604020202020204" pitchFamily="34" charset="0"/>
                </a:rPr>
                <a:t>Conduct a comparative analysis with different layers of fire protection to reach the desired level of safety. </a:t>
              </a:r>
            </a:p>
          </p:txBody>
        </p:sp>
      </p:grpSp>
      <p:grpSp>
        <p:nvGrpSpPr>
          <p:cNvPr id="11" name="Group 10"/>
          <p:cNvGrpSpPr/>
          <p:nvPr/>
        </p:nvGrpSpPr>
        <p:grpSpPr>
          <a:xfrm>
            <a:off x="758807" y="256593"/>
            <a:ext cx="7130552" cy="905070"/>
            <a:chOff x="-148203" y="-1147465"/>
            <a:chExt cx="7130552" cy="905070"/>
          </a:xfrm>
        </p:grpSpPr>
        <p:sp>
          <p:nvSpPr>
            <p:cNvPr id="14" name="Rounded Rectangle 13"/>
            <p:cNvSpPr/>
            <p:nvPr/>
          </p:nvSpPr>
          <p:spPr>
            <a:xfrm>
              <a:off x="46653" y="-1147465"/>
              <a:ext cx="6820677" cy="905070"/>
            </a:xfrm>
            <a:prstGeom prst="roundRect">
              <a:avLst/>
            </a:prstGeom>
            <a:solidFill>
              <a:schemeClr val="bg1"/>
            </a:solidFill>
            <a:ln w="28575">
              <a:solidFill>
                <a:srgbClr val="9EBD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48203" y="-946003"/>
              <a:ext cx="713055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Some safety layers provide greater protection.</a:t>
              </a:r>
            </a:p>
          </p:txBody>
        </p:sp>
      </p:gr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893718078"/>
      </p:ext>
    </p:extLst>
  </p:cSld>
  <p:clrMapOvr>
    <a:masterClrMapping/>
  </p:clrMapOvr>
  <mc:AlternateContent xmlns:mc="http://schemas.openxmlformats.org/markup-compatibility/2006" xmlns:p14="http://schemas.microsoft.com/office/powerpoint/2010/main">
    <mc:Choice Requires="p14">
      <p:transition spd="slow" p14:dur="2000" advTm="56917"/>
    </mc:Choice>
    <mc:Fallback xmlns="">
      <p:transition spd="slow" advTm="56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4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8.7|18.3"/>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1.9"/>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5.4|26.2|8.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8.4|25.7|6.2|22.7|8.1|20.9|13|1.2|4.1|3.4|3"/>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0.4|7.6|6.6"/>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6.4|11.6|34.3"/>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9.3"/>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6.4|12.5"/>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7|17|16|30.4"/>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9.5|5.4|11.5"/>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8.9|3.2|2.6|6.9"/>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3.6|11.1|9.2|9"/>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3.2|25.9|12.6|9.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7|13.3|14|22.4"/>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6.3|15.6"/>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8.8|16.3|3.6|5.1|9.5|2.1|19.2|9.8|6.2|23.2"/>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5.4|8.4|9.7"/>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7.3"/>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8.8|30.8|6.7|2.3|3.1|4.5|5.6|11.8"/>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4.2|8.7"/>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8.5|6.5|8.3|7.2"/>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7|11.8|8.9|15.5"/>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7.5|2.1|2.1|2.3"/>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8.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9.1|6.5|8.4|21.8|32.3|11.8|20.7|16.8"/>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4.6|7.9|15.8|5|5.7|6.6|5.4|4.6|48"/>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0.4|2.8"/>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4.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7.6|15.9|11.2|24.4|12.9"/>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3.6|4.8|6.9"/>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4.2|17.5|6|5.1|43.6"/>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0.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0.8|10.4|13.9|18.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5"/>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0.7|2.8|2.6|13.4|15.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5.2"/>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0.8|3.5|4|44.7"/>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B4D97FDA98CF34199A5A6DEB6B8344E" ma:contentTypeVersion="5" ma:contentTypeDescription="Create a new document." ma:contentTypeScope="" ma:versionID="a1a5cc6956fea5022408eb9fbb3f838b">
  <xsd:schema xmlns:xsd="http://www.w3.org/2001/XMLSchema" xmlns:xs="http://www.w3.org/2001/XMLSchema" xmlns:p="http://schemas.microsoft.com/office/2006/metadata/properties" xmlns:ns2="05ddef3c-91fc-4245-a881-22f83693179e" xmlns:ns3="d76dfb44-1bc3-4ea3-a280-a14d5092f150" targetNamespace="http://schemas.microsoft.com/office/2006/metadata/properties" ma:root="true" ma:fieldsID="00a75fa233f5eb1589eed269092dcab8" ns2:_="" ns3:_="">
    <xsd:import namespace="05ddef3c-91fc-4245-a881-22f83693179e"/>
    <xsd:import namespace="d76dfb44-1bc3-4ea3-a280-a14d5092f150"/>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ddef3c-91fc-4245-a881-22f83693179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6dfb44-1bc3-4ea3-a280-a14d5092f15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FAA79D-9803-4542-B482-8E02128783FE}">
  <ds:schemaRefs>
    <ds:schemaRef ds:uri="http://schemas.microsoft.com/office/2006/documentManagement/types"/>
    <ds:schemaRef ds:uri="http://schemas.microsoft.com/office/2006/metadata/properties"/>
    <ds:schemaRef ds:uri="http://purl.org/dc/terms/"/>
    <ds:schemaRef ds:uri="d76dfb44-1bc3-4ea3-a280-a14d5092f150"/>
    <ds:schemaRef ds:uri="http://purl.org/dc/dcmitype/"/>
    <ds:schemaRef ds:uri="http://schemas.microsoft.com/office/infopath/2007/PartnerControls"/>
    <ds:schemaRef ds:uri="http://schemas.openxmlformats.org/package/2006/metadata/core-properties"/>
    <ds:schemaRef ds:uri="05ddef3c-91fc-4245-a881-22f83693179e"/>
    <ds:schemaRef ds:uri="http://www.w3.org/XML/1998/namespace"/>
    <ds:schemaRef ds:uri="http://purl.org/dc/elements/1.1/"/>
  </ds:schemaRefs>
</ds:datastoreItem>
</file>

<file path=customXml/itemProps2.xml><?xml version="1.0" encoding="utf-8"?>
<ds:datastoreItem xmlns:ds="http://schemas.openxmlformats.org/officeDocument/2006/customXml" ds:itemID="{CB4F7D0D-558D-4522-A29A-DDB6BFF8C9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ddef3c-91fc-4245-a881-22f83693179e"/>
    <ds:schemaRef ds:uri="d76dfb44-1bc3-4ea3-a280-a14d5092f1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E4D2A4-47BD-422F-9AE5-75E31E21B9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SOHO.thmx</Template>
  <TotalTime>9019</TotalTime>
  <Words>8829</Words>
  <Application>Microsoft Office PowerPoint</Application>
  <PresentationFormat>On-screen Show (4:3)</PresentationFormat>
  <Paragraphs>942</Paragraphs>
  <Slides>43</Slides>
  <Notes>43</Notes>
  <HiddenSlides>0</HiddenSlides>
  <MMClips>43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Candara</vt:lpstr>
      <vt:lpstr>Tahoma</vt:lpstr>
      <vt:lpstr>Tunga</vt:lpstr>
      <vt:lpstr>Zapf Dingbats</vt:lpstr>
      <vt:lpstr>SOHO</vt:lpstr>
      <vt:lpstr>Evaluating Fire Risk in existing Buildings</vt:lpstr>
      <vt:lpstr>OVERVIEW</vt:lpstr>
      <vt:lpstr>PowerPoint Presentation</vt:lpstr>
      <vt:lpstr>Basic Concepts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Layers of Protection in Codes &amp; Standards</vt:lpstr>
      <vt:lpstr>PowerPoint Presentation</vt:lpstr>
      <vt:lpstr>PowerPoint Presentation</vt:lpstr>
      <vt:lpstr>Glasgow Coma Scale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Fire Sprinklers   Smoke Exhaust</vt:lpstr>
      <vt:lpstr>Smoke Exhaust System</vt:lpstr>
      <vt:lpstr>PowerPoint Presentation</vt:lpstr>
      <vt:lpstr>PowerPoint Presentation</vt:lpstr>
      <vt:lpstr>PowerPoint Presentation</vt:lpstr>
      <vt:lpstr>PowerPoint Presentation</vt:lpstr>
      <vt:lpstr>PowerPoint Presentation</vt:lpstr>
      <vt:lpstr>IEBC Fire Risk Indexing</vt:lpstr>
      <vt:lpstr>PowerPoint Presentation</vt:lpstr>
      <vt:lpstr>NFPA Fire Risk Indexing</vt:lpstr>
      <vt:lpstr>PowerPoint Presentation</vt:lpstr>
      <vt:lpstr>PowerPoint Presentation</vt:lpstr>
      <vt:lpstr>PowerPoint Presentation</vt:lpstr>
    </vt:vector>
  </TitlesOfParts>
  <Company>AliveTek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Santiago</dc:creator>
  <cp:lastModifiedBy>Jon Narva</cp:lastModifiedBy>
  <cp:revision>465</cp:revision>
  <dcterms:created xsi:type="dcterms:W3CDTF">2014-02-19T14:57:15Z</dcterms:created>
  <dcterms:modified xsi:type="dcterms:W3CDTF">2017-06-23T15:41:37Z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4D4D6151-B47C-4D63-B831-0CCD1D739CA7</vt:lpwstr>
  </property>
  <property fmtid="{D5CDD505-2E9C-101B-9397-08002B2CF9AE}" pid="3" name="ArticulatePath">
    <vt:lpwstr>NASFM_SL_v1-Anna</vt:lpwstr>
  </property>
  <property fmtid="{D5CDD505-2E9C-101B-9397-08002B2CF9AE}" pid="4" name="ContentTypeId">
    <vt:lpwstr>0x010100BB4D97FDA98CF34199A5A6DEB6B8344E</vt:lpwstr>
  </property>
  <property fmtid="{D5CDD505-2E9C-101B-9397-08002B2CF9AE}" pid="5" name="_MarkAsFinal">
    <vt:bool>true</vt:bool>
  </property>
</Properties>
</file>